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8"/>
  </p:notesMasterIdLst>
  <p:handoutMasterIdLst>
    <p:handoutMasterId r:id="rId29"/>
  </p:handoutMasterIdLst>
  <p:sldIdLst>
    <p:sldId id="256" r:id="rId3"/>
    <p:sldId id="257" r:id="rId4"/>
    <p:sldId id="264" r:id="rId5"/>
    <p:sldId id="265" r:id="rId6"/>
    <p:sldId id="266" r:id="rId7"/>
    <p:sldId id="267" r:id="rId8"/>
    <p:sldId id="268" r:id="rId9"/>
    <p:sldId id="269" r:id="rId10"/>
    <p:sldId id="270" r:id="rId11"/>
    <p:sldId id="271" r:id="rId12"/>
    <p:sldId id="272" r:id="rId13"/>
    <p:sldId id="258" r:id="rId14"/>
    <p:sldId id="259" r:id="rId15"/>
    <p:sldId id="273" r:id="rId16"/>
    <p:sldId id="274" r:id="rId17"/>
    <p:sldId id="260" r:id="rId18"/>
    <p:sldId id="275" r:id="rId19"/>
    <p:sldId id="261" r:id="rId20"/>
    <p:sldId id="276" r:id="rId21"/>
    <p:sldId id="277" r:id="rId22"/>
    <p:sldId id="263" r:id="rId23"/>
    <p:sldId id="278" r:id="rId24"/>
    <p:sldId id="279" r:id="rId25"/>
    <p:sldId id="262" r:id="rId26"/>
    <p:sldId id="310" r:id="rId27"/>
  </p:sldIdLst>
  <p:sldSz cx="9144000" cy="6858000" type="screen4x3"/>
  <p:notesSz cx="7102475" cy="10233025"/>
  <p:embeddedFontLst>
    <p:embeddedFont>
      <p:font typeface="Arial Black" panose="020B0A04020102020204" pitchFamily="34" charset="0"/>
      <p:bold r:id="rId30"/>
    </p:embeddedFont>
    <p:embeddedFont>
      <p:font typeface="Avenir Next LT Pro" panose="020B0504020202020204" pitchFamily="34" charset="0"/>
      <p:regular r:id="rId31"/>
      <p:bold r:id="rId32"/>
      <p:italic r:id="rId33"/>
      <p:boldItalic r:id="rId34"/>
    </p:embeddedFont>
    <p:embeddedFont>
      <p:font typeface="Lucida Handwriting" panose="03010101010101010101" pitchFamily="66" charset="0"/>
      <p:regular r:id="rId35"/>
    </p:embeddedFont>
    <p:embeddedFont>
      <p:font typeface="Sagona Book" panose="02020503050505020204" pitchFamily="18" charset="0"/>
      <p:regular r:id="rId36"/>
      <p:bold r:id="rId37"/>
      <p:italic r:id="rId38"/>
      <p:boldItalic r:id="rId39"/>
    </p:embeddedFont>
    <p:embeddedFont>
      <p:font typeface="The Hand Extrablack" panose="03070A02030502020204" pitchFamily="66" charset="0"/>
      <p:bold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71" autoAdjust="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0" d="100"/>
          <a:sy n="70"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38C210E-EB7F-409D-B04A-3DC425E7E830}"/>
              </a:ext>
            </a:extLst>
          </p:cNvPr>
          <p:cNvSpPr>
            <a:spLocks noGrp="1"/>
          </p:cNvSpPr>
          <p:nvPr>
            <p:ph type="dt" sz="quarter" idx="1"/>
          </p:nvPr>
        </p:nvSpPr>
        <p:spPr>
          <a:xfrm>
            <a:off x="4022887" y="1"/>
            <a:ext cx="3078048" cy="512667"/>
          </a:xfrm>
          <a:prstGeom prst="rect">
            <a:avLst/>
          </a:prstGeom>
        </p:spPr>
        <p:txBody>
          <a:bodyPr vert="horz" lIns="99032" tIns="49516" rIns="99032" bIns="49516" rtlCol="0"/>
          <a:lstStyle>
            <a:lvl1pPr algn="r" eaLnBrk="1" fontAlgn="auto" hangingPunct="1">
              <a:spcBef>
                <a:spcPts val="0"/>
              </a:spcBef>
              <a:spcAft>
                <a:spcPts val="0"/>
              </a:spcAft>
              <a:defRPr sz="1100">
                <a:latin typeface="Arial" panose="020B0604020202020204" pitchFamily="34" charset="0"/>
                <a:cs typeface="Arial" panose="020B0604020202020204" pitchFamily="34" charset="0"/>
              </a:defRPr>
            </a:lvl1pPr>
          </a:lstStyle>
          <a:p>
            <a:pPr>
              <a:defRPr/>
            </a:pPr>
            <a:r>
              <a:rPr lang="en-US" sz="1000"/>
              <a:t>4/7/2024 am</a:t>
            </a:r>
            <a:endParaRPr lang="en-US" sz="1000" dirty="0"/>
          </a:p>
        </p:txBody>
      </p:sp>
      <p:sp>
        <p:nvSpPr>
          <p:cNvPr id="4" name="Footer Placeholder 3">
            <a:extLst>
              <a:ext uri="{FF2B5EF4-FFF2-40B4-BE49-F238E27FC236}">
                <a16:creationId xmlns:a16="http://schemas.microsoft.com/office/drawing/2014/main" id="{5C9F999C-A961-AD3D-6BEB-1871CB5D63EF}"/>
              </a:ext>
            </a:extLst>
          </p:cNvPr>
          <p:cNvSpPr>
            <a:spLocks noGrp="1"/>
          </p:cNvSpPr>
          <p:nvPr>
            <p:ph type="ftr" sz="quarter" idx="2"/>
          </p:nvPr>
        </p:nvSpPr>
        <p:spPr>
          <a:xfrm>
            <a:off x="1" y="9720359"/>
            <a:ext cx="3078048" cy="512666"/>
          </a:xfrm>
          <a:prstGeom prst="rect">
            <a:avLst/>
          </a:prstGeom>
        </p:spPr>
        <p:txBody>
          <a:bodyPr vert="horz" lIns="99032" tIns="49516" rIns="99032" bIns="49516" rtlCol="0" anchor="b"/>
          <a:lstStyle>
            <a:lvl1pPr algn="l" eaLnBrk="1" fontAlgn="auto" hangingPunct="1">
              <a:spcBef>
                <a:spcPts val="0"/>
              </a:spcBef>
              <a:spcAft>
                <a:spcPts val="0"/>
              </a:spcAft>
              <a:defRPr sz="1100">
                <a:latin typeface="Arial" panose="020B0604020202020204" pitchFamily="34" charset="0"/>
                <a:cs typeface="Arial" panose="020B0604020202020204" pitchFamily="34" charset="0"/>
              </a:defRPr>
            </a:lvl1pPr>
          </a:lstStyle>
          <a:p>
            <a:pPr>
              <a:defRPr/>
            </a:pPr>
            <a:r>
              <a:rPr lang="en-US" sz="1000"/>
              <a:t>Randy Childs</a:t>
            </a:r>
            <a:endParaRPr lang="en-US" sz="1000" dirty="0"/>
          </a:p>
        </p:txBody>
      </p:sp>
      <p:sp>
        <p:nvSpPr>
          <p:cNvPr id="6" name="Header Placeholder 5">
            <a:extLst>
              <a:ext uri="{FF2B5EF4-FFF2-40B4-BE49-F238E27FC236}">
                <a16:creationId xmlns:a16="http://schemas.microsoft.com/office/drawing/2014/main" id="{1D6BEB9C-8C40-1147-0F0A-C5DD95B83AC6}"/>
              </a:ext>
            </a:extLst>
          </p:cNvPr>
          <p:cNvSpPr>
            <a:spLocks noGrp="1"/>
          </p:cNvSpPr>
          <p:nvPr>
            <p:ph type="hdr" sz="quarter"/>
          </p:nvPr>
        </p:nvSpPr>
        <p:spPr>
          <a:xfrm>
            <a:off x="1" y="1"/>
            <a:ext cx="3078048" cy="512667"/>
          </a:xfrm>
          <a:prstGeom prst="rect">
            <a:avLst/>
          </a:prstGeom>
        </p:spPr>
        <p:txBody>
          <a:bodyPr vert="horz" lIns="93694" tIns="46847" rIns="93694" bIns="46847" rtlCol="0"/>
          <a:lstStyle>
            <a:lvl1pPr algn="l" eaLnBrk="1" fontAlgn="auto" hangingPunct="1">
              <a:spcBef>
                <a:spcPts val="0"/>
              </a:spcBef>
              <a:spcAft>
                <a:spcPts val="0"/>
              </a:spcAft>
              <a:defRPr sz="1100">
                <a:latin typeface="Arial" panose="020B0604020202020204" pitchFamily="34" charset="0"/>
                <a:cs typeface="Arial" panose="020B0604020202020204" pitchFamily="34" charset="0"/>
              </a:defRPr>
            </a:lvl1pPr>
          </a:lstStyle>
          <a:p>
            <a:pPr>
              <a:defRPr/>
            </a:pPr>
            <a:endParaRPr lang="en-US" sz="1000" dirty="0"/>
          </a:p>
        </p:txBody>
      </p:sp>
      <p:sp>
        <p:nvSpPr>
          <p:cNvPr id="7" name="Slide Number Placeholder 6">
            <a:extLst>
              <a:ext uri="{FF2B5EF4-FFF2-40B4-BE49-F238E27FC236}">
                <a16:creationId xmlns:a16="http://schemas.microsoft.com/office/drawing/2014/main" id="{F613AE4C-977B-7D88-0D19-D8E9FDF62372}"/>
              </a:ext>
            </a:extLst>
          </p:cNvPr>
          <p:cNvSpPr>
            <a:spLocks noGrp="1"/>
          </p:cNvSpPr>
          <p:nvPr>
            <p:ph type="sldNum" sz="quarter" idx="3"/>
          </p:nvPr>
        </p:nvSpPr>
        <p:spPr>
          <a:xfrm>
            <a:off x="4022887" y="9720359"/>
            <a:ext cx="3078048" cy="512666"/>
          </a:xfrm>
          <a:prstGeom prst="rect">
            <a:avLst/>
          </a:prstGeom>
        </p:spPr>
        <p:txBody>
          <a:bodyPr vert="horz" wrap="square" lIns="93694" tIns="46847" rIns="93694" bIns="46847" numCol="1" anchor="b" anchorCtr="0" compatLnSpc="1">
            <a:prstTxWarp prst="textNoShape">
              <a:avLst/>
            </a:prstTxWarp>
          </a:bodyPr>
          <a:lstStyle>
            <a:lvl1pPr algn="r" eaLnBrk="1" hangingPunct="1">
              <a:defRPr sz="1100" smtClean="0">
                <a:latin typeface="Arial" panose="020B0604020202020204" pitchFamily="34" charset="0"/>
                <a:cs typeface="Arial" panose="020B0604020202020204" pitchFamily="34" charset="0"/>
              </a:defRPr>
            </a:lvl1pPr>
          </a:lstStyle>
          <a:p>
            <a:pPr>
              <a:defRPr/>
            </a:pPr>
            <a:fld id="{F6F6646C-4D86-444C-9426-2741A1C1A063}" type="slidenum">
              <a:rPr lang="en-US" altLang="en-US" sz="1000"/>
              <a:pPr>
                <a:defRPr/>
              </a:pPr>
              <a:t>‹#›</a:t>
            </a:fld>
            <a:endParaRPr lang="en-US" altLang="en-US" sz="10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50431-C7D1-866F-C0E3-7CDC3364A738}"/>
              </a:ext>
            </a:extLst>
          </p:cNvPr>
          <p:cNvSpPr>
            <a:spLocks noGrp="1"/>
          </p:cNvSpPr>
          <p:nvPr>
            <p:ph type="hdr" sz="quarter"/>
          </p:nvPr>
        </p:nvSpPr>
        <p:spPr>
          <a:xfrm>
            <a:off x="1" y="1"/>
            <a:ext cx="3078048" cy="512667"/>
          </a:xfrm>
          <a:prstGeom prst="rect">
            <a:avLst/>
          </a:prstGeom>
        </p:spPr>
        <p:txBody>
          <a:bodyPr vert="horz" lIns="99032" tIns="49516" rIns="99032" bIns="49516" rtlCol="0"/>
          <a:lstStyle>
            <a:lvl1pPr algn="l" eaLnBrk="1" fontAlgn="auto" hangingPunct="1">
              <a:spcBef>
                <a:spcPts val="0"/>
              </a:spcBef>
              <a:spcAft>
                <a:spcPts val="0"/>
              </a:spcAft>
              <a:defRPr sz="1300">
                <a:latin typeface="+mn-lt"/>
              </a:defRPr>
            </a:lvl1pPr>
          </a:lstStyle>
          <a:p>
            <a:pPr>
              <a:defRPr/>
            </a:pPr>
            <a:r>
              <a:rPr lang="en-US"/>
              <a:t>Spring 2019 Gospel Meeting</a:t>
            </a:r>
          </a:p>
        </p:txBody>
      </p:sp>
      <p:sp>
        <p:nvSpPr>
          <p:cNvPr id="3" name="Date Placeholder 2">
            <a:extLst>
              <a:ext uri="{FF2B5EF4-FFF2-40B4-BE49-F238E27FC236}">
                <a16:creationId xmlns:a16="http://schemas.microsoft.com/office/drawing/2014/main" id="{0E322051-95F8-C294-B81E-FF08674D85A0}"/>
              </a:ext>
            </a:extLst>
          </p:cNvPr>
          <p:cNvSpPr>
            <a:spLocks noGrp="1"/>
          </p:cNvSpPr>
          <p:nvPr>
            <p:ph type="dt" idx="1"/>
          </p:nvPr>
        </p:nvSpPr>
        <p:spPr>
          <a:xfrm>
            <a:off x="4022887" y="1"/>
            <a:ext cx="3078048" cy="512667"/>
          </a:xfrm>
          <a:prstGeom prst="rect">
            <a:avLst/>
          </a:prstGeom>
        </p:spPr>
        <p:txBody>
          <a:bodyPr vert="horz" lIns="99032" tIns="49516" rIns="99032" bIns="49516" rtlCol="0"/>
          <a:lstStyle>
            <a:lvl1pPr algn="r" eaLnBrk="1" fontAlgn="auto" hangingPunct="1">
              <a:spcBef>
                <a:spcPts val="0"/>
              </a:spcBef>
              <a:spcAft>
                <a:spcPts val="0"/>
              </a:spcAft>
              <a:defRPr sz="1300">
                <a:latin typeface="+mn-lt"/>
              </a:defRPr>
            </a:lvl1pPr>
          </a:lstStyle>
          <a:p>
            <a:pPr>
              <a:defRPr/>
            </a:pPr>
            <a:r>
              <a:rPr lang="en-US"/>
              <a:t>4/7/2024 am</a:t>
            </a:r>
          </a:p>
        </p:txBody>
      </p:sp>
      <p:sp>
        <p:nvSpPr>
          <p:cNvPr id="4" name="Slide Image Placeholder 3">
            <a:extLst>
              <a:ext uri="{FF2B5EF4-FFF2-40B4-BE49-F238E27FC236}">
                <a16:creationId xmlns:a16="http://schemas.microsoft.com/office/drawing/2014/main" id="{68D43D8C-7B31-DF09-D779-A733D047AD47}"/>
              </a:ext>
            </a:extLst>
          </p:cNvPr>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32" tIns="49516" rIns="99032" bIns="49516" rtlCol="0" anchor="ctr"/>
          <a:lstStyle/>
          <a:p>
            <a:pPr lvl="0"/>
            <a:endParaRPr lang="en-US" noProof="0"/>
          </a:p>
        </p:txBody>
      </p:sp>
      <p:sp>
        <p:nvSpPr>
          <p:cNvPr id="5" name="Notes Placeholder 4">
            <a:extLst>
              <a:ext uri="{FF2B5EF4-FFF2-40B4-BE49-F238E27FC236}">
                <a16:creationId xmlns:a16="http://schemas.microsoft.com/office/drawing/2014/main" id="{30C9A753-224F-4A26-FF20-1571AFC6E940}"/>
              </a:ext>
            </a:extLst>
          </p:cNvPr>
          <p:cNvSpPr>
            <a:spLocks noGrp="1"/>
          </p:cNvSpPr>
          <p:nvPr>
            <p:ph type="body" sz="quarter" idx="3"/>
          </p:nvPr>
        </p:nvSpPr>
        <p:spPr>
          <a:xfrm>
            <a:off x="710557" y="4925321"/>
            <a:ext cx="5681363" cy="4028576"/>
          </a:xfrm>
          <a:prstGeom prst="rect">
            <a:avLst/>
          </a:prstGeom>
        </p:spPr>
        <p:txBody>
          <a:bodyPr vert="horz" lIns="99032" tIns="49516" rIns="99032" bIns="49516"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B4EB5CE-1DDC-A931-DF2A-E85FAD2B26AC}"/>
              </a:ext>
            </a:extLst>
          </p:cNvPr>
          <p:cNvSpPr>
            <a:spLocks noGrp="1"/>
          </p:cNvSpPr>
          <p:nvPr>
            <p:ph type="ftr" sz="quarter" idx="4"/>
          </p:nvPr>
        </p:nvSpPr>
        <p:spPr>
          <a:xfrm>
            <a:off x="1" y="9720359"/>
            <a:ext cx="3078048" cy="512666"/>
          </a:xfrm>
          <a:prstGeom prst="rect">
            <a:avLst/>
          </a:prstGeom>
        </p:spPr>
        <p:txBody>
          <a:bodyPr vert="horz" lIns="99032" tIns="49516" rIns="99032" bIns="49516" rtlCol="0" anchor="b"/>
          <a:lstStyle>
            <a:lvl1pPr algn="l" eaLnBrk="1" fontAlgn="auto" hangingPunct="1">
              <a:spcBef>
                <a:spcPts val="0"/>
              </a:spcBef>
              <a:spcAft>
                <a:spcPts val="0"/>
              </a:spcAft>
              <a:defRPr sz="1300">
                <a:latin typeface="+mn-lt"/>
              </a:defRPr>
            </a:lvl1pPr>
          </a:lstStyle>
          <a:p>
            <a:pPr>
              <a:defRPr/>
            </a:pPr>
            <a:r>
              <a:rPr lang="en-US"/>
              <a:t>Randy Childs</a:t>
            </a:r>
          </a:p>
        </p:txBody>
      </p:sp>
      <p:sp>
        <p:nvSpPr>
          <p:cNvPr id="7" name="Slide Number Placeholder 6">
            <a:extLst>
              <a:ext uri="{FF2B5EF4-FFF2-40B4-BE49-F238E27FC236}">
                <a16:creationId xmlns:a16="http://schemas.microsoft.com/office/drawing/2014/main" id="{21E28BF5-FB9D-B185-0344-1235C97CBE6A}"/>
              </a:ext>
            </a:extLst>
          </p:cNvPr>
          <p:cNvSpPr>
            <a:spLocks noGrp="1"/>
          </p:cNvSpPr>
          <p:nvPr>
            <p:ph type="sldNum" sz="quarter" idx="5"/>
          </p:nvPr>
        </p:nvSpPr>
        <p:spPr>
          <a:xfrm>
            <a:off x="4022887" y="9720359"/>
            <a:ext cx="3078048" cy="512666"/>
          </a:xfrm>
          <a:prstGeom prst="rect">
            <a:avLst/>
          </a:prstGeom>
        </p:spPr>
        <p:txBody>
          <a:bodyPr vert="horz" wrap="square" lIns="99032" tIns="49516" rIns="99032" bIns="49516" numCol="1" anchor="b" anchorCtr="0" compatLnSpc="1">
            <a:prstTxWarp prst="textNoShape">
              <a:avLst/>
            </a:prstTxWarp>
          </a:bodyPr>
          <a:lstStyle>
            <a:lvl1pPr algn="r" eaLnBrk="1" hangingPunct="1">
              <a:defRPr sz="1300" smtClean="0"/>
            </a:lvl1pPr>
          </a:lstStyle>
          <a:p>
            <a:pPr>
              <a:defRPr/>
            </a:pPr>
            <a:fld id="{A5075BBC-7968-4B73-A9B1-3D59553700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7DE2A0FE-AEB4-7F3D-7F72-EBF8D3A1AAA4}"/>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6A3EAC0-3326-5B9E-E157-53EF8A63FE01}"/>
              </a:ext>
            </a:extLst>
          </p:cNvPr>
          <p:cNvSpPr>
            <a:spLocks noGrp="1"/>
          </p:cNvSpPr>
          <p:nvPr>
            <p:ph type="body" idx="1"/>
          </p:nvPr>
        </p:nvSpPr>
        <p:spPr/>
        <p:txBody>
          <a:bodyPr/>
          <a:lstStyle/>
          <a:p>
            <a:pPr defTabSz="990314" eaLnBrk="1" fontAlgn="auto" hangingPunct="1">
              <a:spcBef>
                <a:spcPts val="0"/>
              </a:spcBef>
              <a:spcAft>
                <a:spcPts val="0"/>
              </a:spcAft>
              <a:defRPr/>
            </a:pPr>
            <a:r>
              <a:rPr lang="en-US" b="1" dirty="0"/>
              <a:t>As you know, it is a challenge to talk with other people about Christ.</a:t>
            </a:r>
          </a:p>
          <a:p>
            <a:pPr marL="680842" lvl="1" indent="-185684" defTabSz="990314" eaLnBrk="1" fontAlgn="auto" hangingPunct="1">
              <a:spcBef>
                <a:spcPts val="0"/>
              </a:spcBef>
              <a:spcAft>
                <a:spcPts val="0"/>
              </a:spcAft>
              <a:buFont typeface="Arial" panose="020B0604020202020204" pitchFamily="34" charset="0"/>
              <a:buChar char="•"/>
              <a:defRPr/>
            </a:pPr>
            <a:r>
              <a:rPr lang="en-US" dirty="0"/>
              <a:t>One challenge is getting anyone interested in a religious discussion (You just have to try. And not get discouraged at rejection. There is no magic formula, just persistence)</a:t>
            </a:r>
          </a:p>
          <a:p>
            <a:pPr marL="680842" lvl="1" indent="-185684" defTabSz="990314" eaLnBrk="1" fontAlgn="auto" hangingPunct="1">
              <a:spcBef>
                <a:spcPts val="0"/>
              </a:spcBef>
              <a:spcAft>
                <a:spcPts val="0"/>
              </a:spcAft>
              <a:buFont typeface="Arial" panose="020B0604020202020204" pitchFamily="34" charset="0"/>
              <a:buChar char="•"/>
              <a:defRPr/>
            </a:pPr>
            <a:r>
              <a:rPr lang="en-US" dirty="0"/>
              <a:t>The other challenge is being prepared. Especially since so many are steeped in religious traditions of their own</a:t>
            </a:r>
          </a:p>
          <a:p>
            <a:pPr marL="680842" lvl="1" indent="-185684" defTabSz="990314" eaLnBrk="1" fontAlgn="auto" hangingPunct="1">
              <a:spcBef>
                <a:spcPts val="0"/>
              </a:spcBef>
              <a:spcAft>
                <a:spcPts val="0"/>
              </a:spcAft>
              <a:buFont typeface="Arial" panose="020B0604020202020204" pitchFamily="34" charset="0"/>
              <a:buChar char="•"/>
              <a:defRPr/>
            </a:pPr>
            <a:r>
              <a:rPr lang="en-US" dirty="0"/>
              <a:t>This lesson and several others in our meeting are given with the intent of examining issues and questions you might face in bringing souls to Christ</a:t>
            </a:r>
          </a:p>
          <a:p>
            <a:pPr marL="680842" lvl="1" indent="-185684" defTabSz="990314" eaLnBrk="1" fontAlgn="auto" hangingPunct="1">
              <a:spcBef>
                <a:spcPts val="0"/>
              </a:spcBef>
              <a:spcAft>
                <a:spcPts val="0"/>
              </a:spcAft>
              <a:buFont typeface="Arial" panose="020B0604020202020204" pitchFamily="34" charset="0"/>
              <a:buChar char="•"/>
              <a:defRPr/>
            </a:pPr>
            <a:r>
              <a:rPr lang="en-US" dirty="0"/>
              <a:t>This lesson deals with misconceptions about the Lords’ church…</a:t>
            </a:r>
          </a:p>
          <a:p>
            <a:pPr defTabSz="990314" eaLnBrk="1" fontAlgn="auto" hangingPunct="1">
              <a:spcBef>
                <a:spcPts val="0"/>
              </a:spcBef>
              <a:spcAft>
                <a:spcPts val="0"/>
              </a:spcAft>
              <a:defRPr/>
            </a:pPr>
            <a:endParaRPr lang="en-US" i="1" dirty="0"/>
          </a:p>
          <a:p>
            <a:pPr defTabSz="990314" eaLnBrk="1" fontAlgn="auto" hangingPunct="1">
              <a:spcBef>
                <a:spcPts val="0"/>
              </a:spcBef>
              <a:spcAft>
                <a:spcPts val="0"/>
              </a:spcAft>
              <a:defRPr/>
            </a:pPr>
            <a:r>
              <a:rPr lang="en-US" i="1" dirty="0"/>
              <a:t>FAQ’s.</a:t>
            </a:r>
            <a:r>
              <a:rPr lang="en-US" dirty="0"/>
              <a:t> The acronym is well known with the advent of the internet. Frequently asked questions. Here are some simple answers to frequently asked questions about the church of Christ.</a:t>
            </a:r>
          </a:p>
          <a:p>
            <a:pPr defTabSz="990314" eaLnBrk="1" fontAlgn="auto" hangingPunct="1">
              <a:spcBef>
                <a:spcPts val="0"/>
              </a:spcBef>
              <a:spcAft>
                <a:spcPts val="0"/>
              </a:spcAft>
              <a:defRPr/>
            </a:pPr>
            <a:endParaRPr lang="en-US" dirty="0"/>
          </a:p>
          <a:p>
            <a:pPr defTabSz="990314" eaLnBrk="1" fontAlgn="auto" hangingPunct="1">
              <a:spcBef>
                <a:spcPts val="0"/>
              </a:spcBef>
              <a:spcAft>
                <a:spcPts val="0"/>
              </a:spcAft>
              <a:defRPr/>
            </a:pPr>
            <a:r>
              <a:rPr lang="en-US" b="1" dirty="0"/>
              <a:t>The need for this has been brought home once again for me from an exchange I had with two women when advertising our Lectureship in NEXT DOOR</a:t>
            </a:r>
          </a:p>
          <a:p>
            <a:pPr marL="185684" indent="-185684" defTabSz="990314" eaLnBrk="1" fontAlgn="auto" hangingPunct="1">
              <a:spcBef>
                <a:spcPts val="0"/>
              </a:spcBef>
              <a:spcAft>
                <a:spcPts val="0"/>
              </a:spcAft>
              <a:buFont typeface="Arial" panose="020B0604020202020204" pitchFamily="34" charset="0"/>
              <a:buChar char="•"/>
              <a:defRPr/>
            </a:pPr>
            <a:r>
              <a:rPr lang="en-US" i="1" dirty="0"/>
              <a:t>“One of your members said that only members of your church are going to heaven”</a:t>
            </a:r>
          </a:p>
          <a:p>
            <a:pPr marL="185684" indent="-185684" defTabSz="990314" eaLnBrk="1" fontAlgn="auto" hangingPunct="1">
              <a:spcBef>
                <a:spcPts val="0"/>
              </a:spcBef>
              <a:spcAft>
                <a:spcPts val="0"/>
              </a:spcAft>
              <a:buFont typeface="Arial" panose="020B0604020202020204" pitchFamily="34" charset="0"/>
              <a:buChar char="•"/>
              <a:defRPr/>
            </a:pPr>
            <a:r>
              <a:rPr lang="en-US" b="1" dirty="0"/>
              <a:t>My answer: Certainly! The Lord is the only Savior. You have to be a member of His church to go to heaven.</a:t>
            </a:r>
          </a:p>
          <a:p>
            <a:pPr marL="185684" indent="-185684" defTabSz="990314" eaLnBrk="1" fontAlgn="auto" hangingPunct="1">
              <a:spcBef>
                <a:spcPts val="0"/>
              </a:spcBef>
              <a:spcAft>
                <a:spcPts val="0"/>
              </a:spcAft>
              <a:buFont typeface="Arial" panose="020B0604020202020204" pitchFamily="34" charset="0"/>
              <a:buChar char="•"/>
              <a:defRPr/>
            </a:pPr>
            <a:r>
              <a:rPr lang="en-US" i="1" dirty="0"/>
              <a:t>One response: You misunderstood. Do you have to attend a COC church?</a:t>
            </a:r>
          </a:p>
          <a:p>
            <a:pPr marL="185684" indent="-185684" defTabSz="990314" eaLnBrk="1" fontAlgn="auto" hangingPunct="1">
              <a:spcBef>
                <a:spcPts val="0"/>
              </a:spcBef>
              <a:spcAft>
                <a:spcPts val="0"/>
              </a:spcAft>
              <a:buFont typeface="Arial" panose="020B0604020202020204" pitchFamily="34" charset="0"/>
              <a:buChar char="•"/>
              <a:defRPr/>
            </a:pPr>
            <a:r>
              <a:rPr lang="en-US" b="1" dirty="0"/>
              <a:t>My answer: I didn’t misunderstand. I answered scripturally, instead of entertaining the denominational concept of the church entertained by most. </a:t>
            </a:r>
          </a:p>
          <a:p>
            <a:pPr marL="185684" indent="-185684" defTabSz="990314" eaLnBrk="1" fontAlgn="auto" hangingPunct="1">
              <a:spcBef>
                <a:spcPts val="0"/>
              </a:spcBef>
              <a:spcAft>
                <a:spcPts val="0"/>
              </a:spcAft>
              <a:buFont typeface="Arial" panose="020B0604020202020204" pitchFamily="34" charset="0"/>
              <a:buChar char="•"/>
              <a:defRPr/>
            </a:pPr>
            <a:r>
              <a:rPr lang="en-US" dirty="0"/>
              <a:t>I then gave a fuller explanation of what the church is, and why denominationalism is wrong.</a:t>
            </a:r>
          </a:p>
          <a:p>
            <a:pPr eaLnBrk="1" fontAlgn="auto" hangingPunct="1">
              <a:spcBef>
                <a:spcPts val="0"/>
              </a:spcBef>
              <a:spcAft>
                <a:spcPts val="0"/>
              </a:spcAft>
              <a:defRPr/>
            </a:pPr>
            <a:endParaRPr lang="en-US" dirty="0"/>
          </a:p>
        </p:txBody>
      </p:sp>
      <p:sp>
        <p:nvSpPr>
          <p:cNvPr id="5124" name="Slide Number Placeholder 3">
            <a:extLst>
              <a:ext uri="{FF2B5EF4-FFF2-40B4-BE49-F238E27FC236}">
                <a16:creationId xmlns:a16="http://schemas.microsoft.com/office/drawing/2014/main" id="{9C4CA95D-A423-F030-8AD6-B7A269B9CF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A599AC6-0F55-48FF-86C6-D438442728D7}" type="slidenum">
              <a:rPr lang="en-US" altLang="en-US"/>
              <a:pPr/>
              <a:t>1</a:t>
            </a:fld>
            <a:endParaRPr lang="en-US" altLang="en-US"/>
          </a:p>
        </p:txBody>
      </p:sp>
      <p:sp>
        <p:nvSpPr>
          <p:cNvPr id="5125" name="Date Placeholder 4">
            <a:extLst>
              <a:ext uri="{FF2B5EF4-FFF2-40B4-BE49-F238E27FC236}">
                <a16:creationId xmlns:a16="http://schemas.microsoft.com/office/drawing/2014/main" id="{F5580CB4-D138-3458-6DE0-85DA65B2745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5126" name="Footer Placeholder 5">
            <a:extLst>
              <a:ext uri="{FF2B5EF4-FFF2-40B4-BE49-F238E27FC236}">
                <a16:creationId xmlns:a16="http://schemas.microsoft.com/office/drawing/2014/main" id="{68B7FD66-7BDE-A748-31FF-6672980A00C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7481D83-7A5A-C820-FCB1-4F5CA7EE90B6}"/>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F796566-7448-314F-039D-FD855B7F1DD0}"/>
              </a:ext>
            </a:extLst>
          </p:cNvPr>
          <p:cNvSpPr>
            <a:spLocks noGrp="1"/>
          </p:cNvSpPr>
          <p:nvPr>
            <p:ph type="body" idx="1"/>
          </p:nvPr>
        </p:nvSpPr>
        <p:spPr/>
        <p:txBody>
          <a:bodyPr/>
          <a:lstStyle/>
          <a:p>
            <a:pPr eaLnBrk="1" fontAlgn="auto" hangingPunct="1">
              <a:spcBef>
                <a:spcPts val="0"/>
              </a:spcBef>
              <a:spcAft>
                <a:spcPts val="0"/>
              </a:spcAft>
              <a:defRPr/>
            </a:pPr>
            <a:r>
              <a:rPr lang="en-US" b="1" dirty="0"/>
              <a:t>FAQ 2: What or who is its founder and foundation?</a:t>
            </a:r>
          </a:p>
          <a:p>
            <a:pPr marL="185684" indent="-185684" eaLnBrk="1" fontAlgn="auto" hangingPunct="1">
              <a:spcBef>
                <a:spcPts val="0"/>
              </a:spcBef>
              <a:spcAft>
                <a:spcPts val="0"/>
              </a:spcAft>
              <a:buFont typeface="Arial" panose="020B0604020202020204" pitchFamily="34" charset="0"/>
              <a:buChar char="•"/>
              <a:defRPr/>
            </a:pPr>
            <a:r>
              <a:rPr lang="en-US" dirty="0"/>
              <a:t>It should be evident from the name that the founder of the church of Christ is Jesus Christ. </a:t>
            </a:r>
            <a:endParaRPr lang="en-US" b="1" dirty="0"/>
          </a:p>
          <a:p>
            <a:pPr eaLnBrk="1" fontAlgn="auto" hangingPunct="1">
              <a:spcBef>
                <a:spcPts val="0"/>
              </a:spcBef>
              <a:spcAft>
                <a:spcPts val="0"/>
              </a:spcAft>
              <a:defRPr/>
            </a:pPr>
            <a:r>
              <a:rPr lang="en-US" b="1" dirty="0"/>
              <a:t>(Matthew 16:18), </a:t>
            </a:r>
            <a:r>
              <a:rPr lang="en-US" b="1" i="1" dirty="0"/>
              <a:t>“</a:t>
            </a:r>
            <a:r>
              <a:rPr lang="en-US" i="1" dirty="0"/>
              <a:t>And I also say to you that you are Peter, and on </a:t>
            </a:r>
            <a:r>
              <a:rPr lang="en-US" b="1" i="1" dirty="0"/>
              <a:t>this rock </a:t>
            </a:r>
            <a:r>
              <a:rPr lang="en-US" i="1" dirty="0"/>
              <a:t>I will build My church, and the gates of Hades shall not prevail against it.”</a:t>
            </a:r>
          </a:p>
          <a:p>
            <a:pPr marL="680842" lvl="1" indent="-185684" eaLnBrk="1" fontAlgn="auto" hangingPunct="1">
              <a:spcBef>
                <a:spcPts val="0"/>
              </a:spcBef>
              <a:spcAft>
                <a:spcPts val="0"/>
              </a:spcAft>
              <a:buFont typeface="Arial" panose="020B0604020202020204" pitchFamily="34" charset="0"/>
              <a:buChar char="•"/>
              <a:defRPr/>
            </a:pPr>
            <a:r>
              <a:rPr lang="en-US" b="1" i="1" dirty="0"/>
              <a:t>“this rock” – “You are the Christ, the Son of the living God.” </a:t>
            </a:r>
            <a:r>
              <a:rPr lang="en-US" b="1" dirty="0"/>
              <a:t>(16:16). </a:t>
            </a:r>
          </a:p>
          <a:p>
            <a:pPr eaLnBrk="1" fontAlgn="auto" hangingPunct="1">
              <a:spcBef>
                <a:spcPts val="0"/>
              </a:spcBef>
              <a:spcAft>
                <a:spcPts val="0"/>
              </a:spcAft>
              <a:defRPr/>
            </a:pPr>
            <a:endParaRPr lang="en-US" b="1" dirty="0"/>
          </a:p>
          <a:p>
            <a:pPr marL="185684" indent="-185684" eaLnBrk="1" fontAlgn="auto" hangingPunct="1">
              <a:spcBef>
                <a:spcPts val="0"/>
              </a:spcBef>
              <a:spcAft>
                <a:spcPts val="0"/>
              </a:spcAft>
              <a:buFont typeface="Arial" panose="020B0604020202020204" pitchFamily="34" charset="0"/>
              <a:buChar char="•"/>
              <a:defRPr/>
            </a:pPr>
            <a:r>
              <a:rPr lang="en-US" b="1" dirty="0"/>
              <a:t>The prophet Isaiah spoke this truth beautifully</a:t>
            </a:r>
          </a:p>
          <a:p>
            <a:pPr eaLnBrk="1" fontAlgn="auto" hangingPunct="1">
              <a:spcBef>
                <a:spcPts val="0"/>
              </a:spcBef>
              <a:spcAft>
                <a:spcPts val="0"/>
              </a:spcAft>
              <a:defRPr/>
            </a:pPr>
            <a:r>
              <a:rPr lang="en-US" b="1" dirty="0"/>
              <a:t>(Isaiah 28:16),</a:t>
            </a:r>
            <a:r>
              <a:rPr lang="en-US" dirty="0"/>
              <a:t> </a:t>
            </a:r>
            <a:r>
              <a:rPr lang="en-US" i="1" dirty="0"/>
              <a:t>“…Behold, I lay in Zion a stone for a foundation, A tried stone, a precious cornerstone, a sure foundation…”</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b="1" dirty="0"/>
              <a:t>Paul concurred regarding Christ as the foundation:</a:t>
            </a:r>
          </a:p>
          <a:p>
            <a:pPr eaLnBrk="1" fontAlgn="auto" hangingPunct="1">
              <a:spcBef>
                <a:spcPts val="0"/>
              </a:spcBef>
              <a:spcAft>
                <a:spcPts val="0"/>
              </a:spcAft>
              <a:defRPr/>
            </a:pPr>
            <a:r>
              <a:rPr lang="en-US" b="1" dirty="0"/>
              <a:t>(1 Corinthians 3:11), </a:t>
            </a:r>
            <a:r>
              <a:rPr lang="en-US" i="1" dirty="0"/>
              <a:t>“For no other foundation can anyone lay than that which is laid, which is Jesus Christ.”</a:t>
            </a:r>
            <a:endParaRPr lang="en-US" dirty="0"/>
          </a:p>
        </p:txBody>
      </p:sp>
      <p:sp>
        <p:nvSpPr>
          <p:cNvPr id="9220" name="Slide Number Placeholder 3">
            <a:extLst>
              <a:ext uri="{FF2B5EF4-FFF2-40B4-BE49-F238E27FC236}">
                <a16:creationId xmlns:a16="http://schemas.microsoft.com/office/drawing/2014/main" id="{93FB1577-7B72-942C-77FE-3F1368B788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B4C11ED-17A1-4A1A-A8F6-CD079E954935}" type="slidenum">
              <a:rPr lang="en-US" altLang="en-US"/>
              <a:pPr/>
              <a:t>10</a:t>
            </a:fld>
            <a:endParaRPr lang="en-US" altLang="en-US"/>
          </a:p>
        </p:txBody>
      </p:sp>
      <p:sp>
        <p:nvSpPr>
          <p:cNvPr id="9221" name="Date Placeholder 4">
            <a:extLst>
              <a:ext uri="{FF2B5EF4-FFF2-40B4-BE49-F238E27FC236}">
                <a16:creationId xmlns:a16="http://schemas.microsoft.com/office/drawing/2014/main" id="{79EA6E11-538A-36CA-C290-00AA397A1D3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9222" name="Footer Placeholder 5">
            <a:extLst>
              <a:ext uri="{FF2B5EF4-FFF2-40B4-BE49-F238E27FC236}">
                <a16:creationId xmlns:a16="http://schemas.microsoft.com/office/drawing/2014/main" id="{CF6AD657-FC20-3B5E-CA25-0CB1104996F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31764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7481D83-7A5A-C820-FCB1-4F5CA7EE90B6}"/>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F796566-7448-314F-039D-FD855B7F1DD0}"/>
              </a:ext>
            </a:extLst>
          </p:cNvPr>
          <p:cNvSpPr>
            <a:spLocks noGrp="1"/>
          </p:cNvSpPr>
          <p:nvPr>
            <p:ph type="body" idx="1"/>
          </p:nvPr>
        </p:nvSpPr>
        <p:spPr/>
        <p:txBody>
          <a:bodyPr/>
          <a:lstStyle/>
          <a:p>
            <a:pPr eaLnBrk="1" fontAlgn="auto" hangingPunct="1">
              <a:spcBef>
                <a:spcPts val="0"/>
              </a:spcBef>
              <a:spcAft>
                <a:spcPts val="0"/>
              </a:spcAft>
              <a:defRPr/>
            </a:pPr>
            <a:r>
              <a:rPr lang="en-US" b="1" dirty="0"/>
              <a:t>FAQ 2: What or who is its founder and foundation?</a:t>
            </a:r>
          </a:p>
          <a:p>
            <a:pPr marL="185684" indent="-185684" eaLnBrk="1" fontAlgn="auto" hangingPunct="1">
              <a:spcBef>
                <a:spcPts val="0"/>
              </a:spcBef>
              <a:spcAft>
                <a:spcPts val="0"/>
              </a:spcAft>
              <a:buFont typeface="Arial" panose="020B0604020202020204" pitchFamily="34" charset="0"/>
              <a:buChar char="•"/>
              <a:defRPr/>
            </a:pPr>
            <a:r>
              <a:rPr lang="en-US" dirty="0"/>
              <a:t>It should be evident from the name that the founder of the church of Christ is Jesus Christ. </a:t>
            </a:r>
            <a:endParaRPr lang="en-US" b="1" dirty="0"/>
          </a:p>
          <a:p>
            <a:pPr eaLnBrk="1" fontAlgn="auto" hangingPunct="1">
              <a:spcBef>
                <a:spcPts val="0"/>
              </a:spcBef>
              <a:spcAft>
                <a:spcPts val="0"/>
              </a:spcAft>
              <a:defRPr/>
            </a:pPr>
            <a:r>
              <a:rPr lang="en-US" b="1" dirty="0"/>
              <a:t>(Matthew 16:18), </a:t>
            </a:r>
            <a:r>
              <a:rPr lang="en-US" b="1" i="1" dirty="0"/>
              <a:t>“</a:t>
            </a:r>
            <a:r>
              <a:rPr lang="en-US" i="1" dirty="0"/>
              <a:t>And I also say to you that you are Peter, and on </a:t>
            </a:r>
            <a:r>
              <a:rPr lang="en-US" b="1" i="1" dirty="0"/>
              <a:t>this rock </a:t>
            </a:r>
            <a:r>
              <a:rPr lang="en-US" i="1" dirty="0"/>
              <a:t>I will build My church, and the gates of Hades shall not prevail against it.”</a:t>
            </a:r>
          </a:p>
          <a:p>
            <a:pPr marL="680842" lvl="1" indent="-185684" eaLnBrk="1" fontAlgn="auto" hangingPunct="1">
              <a:spcBef>
                <a:spcPts val="0"/>
              </a:spcBef>
              <a:spcAft>
                <a:spcPts val="0"/>
              </a:spcAft>
              <a:buFont typeface="Arial" panose="020B0604020202020204" pitchFamily="34" charset="0"/>
              <a:buChar char="•"/>
              <a:defRPr/>
            </a:pPr>
            <a:r>
              <a:rPr lang="en-US" b="1" i="1" dirty="0"/>
              <a:t>“this rock” – “You are the Christ, the Son of the living God.” </a:t>
            </a:r>
            <a:r>
              <a:rPr lang="en-US" b="1" dirty="0"/>
              <a:t>(16:16). </a:t>
            </a:r>
          </a:p>
          <a:p>
            <a:pPr eaLnBrk="1" fontAlgn="auto" hangingPunct="1">
              <a:spcBef>
                <a:spcPts val="0"/>
              </a:spcBef>
              <a:spcAft>
                <a:spcPts val="0"/>
              </a:spcAft>
              <a:defRPr/>
            </a:pPr>
            <a:endParaRPr lang="en-US" b="1" dirty="0"/>
          </a:p>
          <a:p>
            <a:pPr marL="185684" indent="-185684" eaLnBrk="1" fontAlgn="auto" hangingPunct="1">
              <a:spcBef>
                <a:spcPts val="0"/>
              </a:spcBef>
              <a:spcAft>
                <a:spcPts val="0"/>
              </a:spcAft>
              <a:buFont typeface="Arial" panose="020B0604020202020204" pitchFamily="34" charset="0"/>
              <a:buChar char="•"/>
              <a:defRPr/>
            </a:pPr>
            <a:r>
              <a:rPr lang="en-US" b="1" dirty="0"/>
              <a:t>The prophet Isaiah spoke this truth beautifully</a:t>
            </a:r>
          </a:p>
          <a:p>
            <a:pPr eaLnBrk="1" fontAlgn="auto" hangingPunct="1">
              <a:spcBef>
                <a:spcPts val="0"/>
              </a:spcBef>
              <a:spcAft>
                <a:spcPts val="0"/>
              </a:spcAft>
              <a:defRPr/>
            </a:pPr>
            <a:r>
              <a:rPr lang="en-US" b="1" dirty="0"/>
              <a:t>(Isaiah 28:16),</a:t>
            </a:r>
            <a:r>
              <a:rPr lang="en-US" dirty="0"/>
              <a:t> </a:t>
            </a:r>
            <a:r>
              <a:rPr lang="en-US" i="1" dirty="0"/>
              <a:t>“…Behold, I lay in Zion a stone for a foundation, A tried stone, a precious cornerstone, a sure foundation…”</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b="1" dirty="0"/>
              <a:t>Paul concurred regarding Christ as the foundation:</a:t>
            </a:r>
          </a:p>
          <a:p>
            <a:pPr eaLnBrk="1" fontAlgn="auto" hangingPunct="1">
              <a:spcBef>
                <a:spcPts val="0"/>
              </a:spcBef>
              <a:spcAft>
                <a:spcPts val="0"/>
              </a:spcAft>
              <a:defRPr/>
            </a:pPr>
            <a:r>
              <a:rPr lang="en-US" b="1" dirty="0"/>
              <a:t>(1 Corinthians 3:11), </a:t>
            </a:r>
            <a:r>
              <a:rPr lang="en-US" i="1" dirty="0"/>
              <a:t>“For no other foundation can anyone lay than that which is laid, which is Jesus Christ.”</a:t>
            </a:r>
            <a:endParaRPr lang="en-US" dirty="0"/>
          </a:p>
        </p:txBody>
      </p:sp>
      <p:sp>
        <p:nvSpPr>
          <p:cNvPr id="9220" name="Slide Number Placeholder 3">
            <a:extLst>
              <a:ext uri="{FF2B5EF4-FFF2-40B4-BE49-F238E27FC236}">
                <a16:creationId xmlns:a16="http://schemas.microsoft.com/office/drawing/2014/main" id="{93FB1577-7B72-942C-77FE-3F1368B788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B4C11ED-17A1-4A1A-A8F6-CD079E954935}" type="slidenum">
              <a:rPr lang="en-US" altLang="en-US"/>
              <a:pPr/>
              <a:t>11</a:t>
            </a:fld>
            <a:endParaRPr lang="en-US" altLang="en-US"/>
          </a:p>
        </p:txBody>
      </p:sp>
      <p:sp>
        <p:nvSpPr>
          <p:cNvPr id="9221" name="Date Placeholder 4">
            <a:extLst>
              <a:ext uri="{FF2B5EF4-FFF2-40B4-BE49-F238E27FC236}">
                <a16:creationId xmlns:a16="http://schemas.microsoft.com/office/drawing/2014/main" id="{79EA6E11-538A-36CA-C290-00AA397A1D3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9222" name="Footer Placeholder 5">
            <a:extLst>
              <a:ext uri="{FF2B5EF4-FFF2-40B4-BE49-F238E27FC236}">
                <a16:creationId xmlns:a16="http://schemas.microsoft.com/office/drawing/2014/main" id="{CF6AD657-FC20-3B5E-CA25-0CB1104996F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348565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7481D83-7A5A-C820-FCB1-4F5CA7EE90B6}"/>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F796566-7448-314F-039D-FD855B7F1DD0}"/>
              </a:ext>
            </a:extLst>
          </p:cNvPr>
          <p:cNvSpPr>
            <a:spLocks noGrp="1"/>
          </p:cNvSpPr>
          <p:nvPr>
            <p:ph type="body" idx="1"/>
          </p:nvPr>
        </p:nvSpPr>
        <p:spPr/>
        <p:txBody>
          <a:bodyPr/>
          <a:lstStyle/>
          <a:p>
            <a:pPr eaLnBrk="1" fontAlgn="auto" hangingPunct="1">
              <a:spcBef>
                <a:spcPts val="0"/>
              </a:spcBef>
              <a:spcAft>
                <a:spcPts val="0"/>
              </a:spcAft>
              <a:defRPr/>
            </a:pPr>
            <a:r>
              <a:rPr lang="en-US" b="1" dirty="0"/>
              <a:t>FAQ 2: What or who is its founder and foundation?</a:t>
            </a:r>
          </a:p>
          <a:p>
            <a:pPr marL="185684" indent="-185684" eaLnBrk="1" fontAlgn="auto" hangingPunct="1">
              <a:spcBef>
                <a:spcPts val="0"/>
              </a:spcBef>
              <a:spcAft>
                <a:spcPts val="0"/>
              </a:spcAft>
              <a:buFont typeface="Arial" panose="020B0604020202020204" pitchFamily="34" charset="0"/>
              <a:buChar char="•"/>
              <a:defRPr/>
            </a:pPr>
            <a:r>
              <a:rPr lang="en-US" dirty="0"/>
              <a:t>It should be evident from the name that the founder of the church of Christ is Jesus Christ. </a:t>
            </a:r>
            <a:endParaRPr lang="en-US" b="1" dirty="0"/>
          </a:p>
          <a:p>
            <a:pPr eaLnBrk="1" fontAlgn="auto" hangingPunct="1">
              <a:spcBef>
                <a:spcPts val="0"/>
              </a:spcBef>
              <a:spcAft>
                <a:spcPts val="0"/>
              </a:spcAft>
              <a:defRPr/>
            </a:pPr>
            <a:r>
              <a:rPr lang="en-US" b="1" dirty="0"/>
              <a:t>(Matthew 16:18), </a:t>
            </a:r>
            <a:r>
              <a:rPr lang="en-US" b="1" i="1" dirty="0"/>
              <a:t>“</a:t>
            </a:r>
            <a:r>
              <a:rPr lang="en-US" i="1" dirty="0"/>
              <a:t>And I also say to you that you are Peter, and on </a:t>
            </a:r>
            <a:r>
              <a:rPr lang="en-US" b="1" i="1" dirty="0"/>
              <a:t>this rock </a:t>
            </a:r>
            <a:r>
              <a:rPr lang="en-US" i="1" dirty="0"/>
              <a:t>I will build My church, and the gates of Hades shall not prevail against it.”</a:t>
            </a:r>
          </a:p>
          <a:p>
            <a:pPr marL="680842" lvl="1" indent="-185684" eaLnBrk="1" fontAlgn="auto" hangingPunct="1">
              <a:spcBef>
                <a:spcPts val="0"/>
              </a:spcBef>
              <a:spcAft>
                <a:spcPts val="0"/>
              </a:spcAft>
              <a:buFont typeface="Arial" panose="020B0604020202020204" pitchFamily="34" charset="0"/>
              <a:buChar char="•"/>
              <a:defRPr/>
            </a:pPr>
            <a:r>
              <a:rPr lang="en-US" b="1" i="1" dirty="0"/>
              <a:t>“this rock” – “You are the Christ, the Son of the living God.” </a:t>
            </a:r>
            <a:r>
              <a:rPr lang="en-US" b="1" dirty="0"/>
              <a:t>(16:16). </a:t>
            </a:r>
          </a:p>
          <a:p>
            <a:pPr eaLnBrk="1" fontAlgn="auto" hangingPunct="1">
              <a:spcBef>
                <a:spcPts val="0"/>
              </a:spcBef>
              <a:spcAft>
                <a:spcPts val="0"/>
              </a:spcAft>
              <a:defRPr/>
            </a:pPr>
            <a:endParaRPr lang="en-US" b="1" dirty="0"/>
          </a:p>
          <a:p>
            <a:pPr marL="185684" indent="-185684" eaLnBrk="1" fontAlgn="auto" hangingPunct="1">
              <a:spcBef>
                <a:spcPts val="0"/>
              </a:spcBef>
              <a:spcAft>
                <a:spcPts val="0"/>
              </a:spcAft>
              <a:buFont typeface="Arial" panose="020B0604020202020204" pitchFamily="34" charset="0"/>
              <a:buChar char="•"/>
              <a:defRPr/>
            </a:pPr>
            <a:r>
              <a:rPr lang="en-US" b="1" dirty="0"/>
              <a:t>The prophet Isaiah spoke this truth beautifully</a:t>
            </a:r>
          </a:p>
          <a:p>
            <a:pPr eaLnBrk="1" fontAlgn="auto" hangingPunct="1">
              <a:spcBef>
                <a:spcPts val="0"/>
              </a:spcBef>
              <a:spcAft>
                <a:spcPts val="0"/>
              </a:spcAft>
              <a:defRPr/>
            </a:pPr>
            <a:r>
              <a:rPr lang="en-US" b="1" dirty="0"/>
              <a:t>(Isaiah 28:16),</a:t>
            </a:r>
            <a:r>
              <a:rPr lang="en-US" dirty="0"/>
              <a:t> </a:t>
            </a:r>
            <a:r>
              <a:rPr lang="en-US" i="1" dirty="0"/>
              <a:t>“…Behold, I lay in Zion a stone for a foundation, A tried stone, a precious cornerstone, a sure foundation…”</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b="1" dirty="0"/>
              <a:t>Paul concurred regarding Christ as the foundation:</a:t>
            </a:r>
          </a:p>
          <a:p>
            <a:pPr eaLnBrk="1" fontAlgn="auto" hangingPunct="1">
              <a:spcBef>
                <a:spcPts val="0"/>
              </a:spcBef>
              <a:spcAft>
                <a:spcPts val="0"/>
              </a:spcAft>
              <a:defRPr/>
            </a:pPr>
            <a:r>
              <a:rPr lang="en-US" b="1" dirty="0"/>
              <a:t>(1 Corinthians 3:11), </a:t>
            </a:r>
            <a:r>
              <a:rPr lang="en-US" i="1" dirty="0"/>
              <a:t>“For no other foundation can anyone lay than that which is laid, which is Jesus Christ.”</a:t>
            </a:r>
            <a:endParaRPr lang="en-US" dirty="0"/>
          </a:p>
        </p:txBody>
      </p:sp>
      <p:sp>
        <p:nvSpPr>
          <p:cNvPr id="9220" name="Slide Number Placeholder 3">
            <a:extLst>
              <a:ext uri="{FF2B5EF4-FFF2-40B4-BE49-F238E27FC236}">
                <a16:creationId xmlns:a16="http://schemas.microsoft.com/office/drawing/2014/main" id="{93FB1577-7B72-942C-77FE-3F1368B788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B4C11ED-17A1-4A1A-A8F6-CD079E954935}" type="slidenum">
              <a:rPr lang="en-US" altLang="en-US"/>
              <a:pPr/>
              <a:t>12</a:t>
            </a:fld>
            <a:endParaRPr lang="en-US" altLang="en-US"/>
          </a:p>
        </p:txBody>
      </p:sp>
      <p:sp>
        <p:nvSpPr>
          <p:cNvPr id="9221" name="Date Placeholder 4">
            <a:extLst>
              <a:ext uri="{FF2B5EF4-FFF2-40B4-BE49-F238E27FC236}">
                <a16:creationId xmlns:a16="http://schemas.microsoft.com/office/drawing/2014/main" id="{79EA6E11-538A-36CA-C290-00AA397A1D3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9222" name="Footer Placeholder 5">
            <a:extLst>
              <a:ext uri="{FF2B5EF4-FFF2-40B4-BE49-F238E27FC236}">
                <a16:creationId xmlns:a16="http://schemas.microsoft.com/office/drawing/2014/main" id="{CF6AD657-FC20-3B5E-CA25-0CB1104996F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29BAFD4-CCC6-674B-DB8D-D3A856F91573}"/>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A7B1FA6-B159-9B38-71B6-C8C73AB8762F}"/>
              </a:ext>
            </a:extLst>
          </p:cNvPr>
          <p:cNvSpPr>
            <a:spLocks noGrp="1"/>
          </p:cNvSpPr>
          <p:nvPr>
            <p:ph type="body" idx="1"/>
          </p:nvPr>
        </p:nvSpPr>
        <p:spPr/>
        <p:txBody>
          <a:bodyPr/>
          <a:lstStyle/>
          <a:p>
            <a:pPr eaLnBrk="1" fontAlgn="auto" hangingPunct="1">
              <a:spcBef>
                <a:spcPts val="0"/>
              </a:spcBef>
              <a:spcAft>
                <a:spcPts val="0"/>
              </a:spcAft>
              <a:defRPr/>
            </a:pPr>
            <a:r>
              <a:rPr lang="en-US" b="1" dirty="0"/>
              <a:t>FAQ 3: By what name is the church called?</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Actually, Christ never named His church with a proper name.</a:t>
            </a:r>
          </a:p>
          <a:p>
            <a:pPr marL="185684" indent="-185684" eaLnBrk="1" fontAlgn="auto" hangingPunct="1">
              <a:spcBef>
                <a:spcPts val="0"/>
              </a:spcBef>
              <a:spcAft>
                <a:spcPts val="0"/>
              </a:spcAft>
              <a:buFont typeface="Arial" panose="020B0604020202020204" pitchFamily="34" charset="0"/>
              <a:buChar char="•"/>
              <a:defRPr/>
            </a:pPr>
            <a:r>
              <a:rPr lang="en-US" dirty="0"/>
              <a:t>The phrase </a:t>
            </a:r>
            <a:r>
              <a:rPr lang="en-US" i="1" dirty="0"/>
              <a:t>“church of Christ”</a:t>
            </a:r>
            <a:r>
              <a:rPr lang="en-US" dirty="0"/>
              <a:t> (cf. Romans 16:16) is a description indicating those called out of the world, belonging to Jesus Christ. </a:t>
            </a:r>
          </a:p>
          <a:p>
            <a:pPr marL="185684" indent="-185684" eaLnBrk="1" fontAlgn="auto" hangingPunct="1">
              <a:spcBef>
                <a:spcPts val="0"/>
              </a:spcBef>
              <a:spcAft>
                <a:spcPts val="0"/>
              </a:spcAft>
              <a:buFont typeface="Arial" panose="020B0604020202020204" pitchFamily="34" charset="0"/>
              <a:buChar char="•"/>
              <a:defRPr/>
            </a:pPr>
            <a:r>
              <a:rPr lang="en-US" dirty="0"/>
              <a:t>Other descriptions include </a:t>
            </a:r>
            <a:r>
              <a:rPr lang="en-US" i="1" dirty="0"/>
              <a:t>“church of God” </a:t>
            </a:r>
            <a:r>
              <a:rPr lang="en-US" dirty="0"/>
              <a:t>(Acts 20:28), </a:t>
            </a:r>
          </a:p>
          <a:p>
            <a:pPr marL="185684" indent="-185684" eaLnBrk="1" fontAlgn="auto" hangingPunct="1">
              <a:spcBef>
                <a:spcPts val="0"/>
              </a:spcBef>
              <a:spcAft>
                <a:spcPts val="0"/>
              </a:spcAft>
              <a:buFont typeface="Arial" panose="020B0604020202020204" pitchFamily="34" charset="0"/>
              <a:buChar char="•"/>
              <a:defRPr/>
            </a:pPr>
            <a:r>
              <a:rPr lang="en-US" dirty="0"/>
              <a:t>and </a:t>
            </a:r>
            <a:r>
              <a:rPr lang="en-US" i="1" dirty="0"/>
              <a:t>“church of the living God”</a:t>
            </a:r>
            <a:r>
              <a:rPr lang="en-US" dirty="0"/>
              <a:t> (1 Timothy 3:15), among others.</a:t>
            </a:r>
          </a:p>
          <a:p>
            <a:pPr marL="185684" indent="-185684" eaLnBrk="1" fontAlgn="auto" hangingPunct="1">
              <a:spcBef>
                <a:spcPts val="0"/>
              </a:spcBef>
              <a:spcAft>
                <a:spcPts val="0"/>
              </a:spcAft>
              <a:buFont typeface="Arial" panose="020B0604020202020204" pitchFamily="34" charset="0"/>
              <a:buChar char="•"/>
              <a:defRPr/>
            </a:pPr>
            <a:endParaRPr lang="en-US" dirty="0"/>
          </a:p>
          <a:p>
            <a:pPr marL="185684" indent="-185684" eaLnBrk="1" fontAlgn="auto" hangingPunct="1">
              <a:spcBef>
                <a:spcPts val="0"/>
              </a:spcBef>
              <a:spcAft>
                <a:spcPts val="0"/>
              </a:spcAft>
              <a:buFont typeface="Arial" panose="020B0604020202020204" pitchFamily="34" charset="0"/>
              <a:buChar char="•"/>
              <a:defRPr/>
            </a:pPr>
            <a:r>
              <a:rPr lang="en-US" dirty="0"/>
              <a:t>Note: I have seen an uptick on FACEBOOK (especially overseas, as the Institutional churches have had a great influence) where this concept is not understood!</a:t>
            </a:r>
          </a:p>
          <a:p>
            <a:pPr marL="680842" lvl="1" indent="-185684" eaLnBrk="1" fontAlgn="auto" hangingPunct="1">
              <a:spcBef>
                <a:spcPts val="0"/>
              </a:spcBef>
              <a:spcAft>
                <a:spcPts val="0"/>
              </a:spcAft>
              <a:buFont typeface="Arial" panose="020B0604020202020204" pitchFamily="34" charset="0"/>
              <a:buChar char="•"/>
              <a:defRPr/>
            </a:pPr>
            <a:r>
              <a:rPr lang="en-US" dirty="0"/>
              <a:t>I Love the Church of Christ (not, I love Christ)</a:t>
            </a:r>
          </a:p>
          <a:p>
            <a:pPr marL="680842" lvl="1" indent="-185684" eaLnBrk="1" fontAlgn="auto" hangingPunct="1">
              <a:spcBef>
                <a:spcPts val="0"/>
              </a:spcBef>
              <a:spcAft>
                <a:spcPts val="0"/>
              </a:spcAft>
              <a:buFont typeface="Arial" panose="020B0604020202020204" pitchFamily="34" charset="0"/>
              <a:buChar char="•"/>
              <a:defRPr/>
            </a:pPr>
            <a:r>
              <a:rPr lang="en-US" dirty="0"/>
              <a:t>“congregations of the Church of Christ”</a:t>
            </a:r>
          </a:p>
          <a:p>
            <a:pPr marL="680842" lvl="1" indent="-185684" eaLnBrk="1" fontAlgn="auto" hangingPunct="1">
              <a:spcBef>
                <a:spcPts val="0"/>
              </a:spcBef>
              <a:spcAft>
                <a:spcPts val="0"/>
              </a:spcAft>
              <a:buFont typeface="Arial" panose="020B0604020202020204" pitchFamily="34" charset="0"/>
              <a:buChar char="•"/>
              <a:defRPr/>
            </a:pPr>
            <a:r>
              <a:rPr lang="en-US" dirty="0"/>
              <a:t>A denominational concept of the church is destructive to truth</a:t>
            </a:r>
          </a:p>
        </p:txBody>
      </p:sp>
      <p:sp>
        <p:nvSpPr>
          <p:cNvPr id="11268" name="Slide Number Placeholder 3">
            <a:extLst>
              <a:ext uri="{FF2B5EF4-FFF2-40B4-BE49-F238E27FC236}">
                <a16:creationId xmlns:a16="http://schemas.microsoft.com/office/drawing/2014/main" id="{62FA7216-77A6-BE79-63E5-0E601740AD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60C7A774-A4D2-48D7-9412-1B69B18FAF4E}" type="slidenum">
              <a:rPr lang="en-US" altLang="en-US"/>
              <a:pPr/>
              <a:t>13</a:t>
            </a:fld>
            <a:endParaRPr lang="en-US" altLang="en-US"/>
          </a:p>
        </p:txBody>
      </p:sp>
      <p:sp>
        <p:nvSpPr>
          <p:cNvPr id="11269" name="Date Placeholder 4">
            <a:extLst>
              <a:ext uri="{FF2B5EF4-FFF2-40B4-BE49-F238E27FC236}">
                <a16:creationId xmlns:a16="http://schemas.microsoft.com/office/drawing/2014/main" id="{7D4B9492-843A-7F28-924D-37F7F8E82C3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1270" name="Footer Placeholder 5">
            <a:extLst>
              <a:ext uri="{FF2B5EF4-FFF2-40B4-BE49-F238E27FC236}">
                <a16:creationId xmlns:a16="http://schemas.microsoft.com/office/drawing/2014/main" id="{B845A2BC-2AF9-F9F0-3BA9-808D906D50A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29BAFD4-CCC6-674B-DB8D-D3A856F91573}"/>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A7B1FA6-B159-9B38-71B6-C8C73AB8762F}"/>
              </a:ext>
            </a:extLst>
          </p:cNvPr>
          <p:cNvSpPr>
            <a:spLocks noGrp="1"/>
          </p:cNvSpPr>
          <p:nvPr>
            <p:ph type="body" idx="1"/>
          </p:nvPr>
        </p:nvSpPr>
        <p:spPr/>
        <p:txBody>
          <a:bodyPr/>
          <a:lstStyle/>
          <a:p>
            <a:pPr eaLnBrk="1" fontAlgn="auto" hangingPunct="1">
              <a:spcBef>
                <a:spcPts val="0"/>
              </a:spcBef>
              <a:spcAft>
                <a:spcPts val="0"/>
              </a:spcAft>
              <a:defRPr/>
            </a:pPr>
            <a:r>
              <a:rPr lang="en-US" b="1" dirty="0"/>
              <a:t>FAQ 3: By what name is the church called?</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Actually, Christ never named His church with a proper name.</a:t>
            </a:r>
          </a:p>
          <a:p>
            <a:pPr marL="185684" indent="-185684" eaLnBrk="1" fontAlgn="auto" hangingPunct="1">
              <a:spcBef>
                <a:spcPts val="0"/>
              </a:spcBef>
              <a:spcAft>
                <a:spcPts val="0"/>
              </a:spcAft>
              <a:buFont typeface="Arial" panose="020B0604020202020204" pitchFamily="34" charset="0"/>
              <a:buChar char="•"/>
              <a:defRPr/>
            </a:pPr>
            <a:r>
              <a:rPr lang="en-US" dirty="0"/>
              <a:t>The phrase </a:t>
            </a:r>
            <a:r>
              <a:rPr lang="en-US" i="1" dirty="0"/>
              <a:t>“church of Christ”</a:t>
            </a:r>
            <a:r>
              <a:rPr lang="en-US" dirty="0"/>
              <a:t> (cf. Romans 16:16) is a description indicating those called out of the world, belonging to Jesus Christ. </a:t>
            </a:r>
          </a:p>
          <a:p>
            <a:pPr marL="185684" indent="-185684" eaLnBrk="1" fontAlgn="auto" hangingPunct="1">
              <a:spcBef>
                <a:spcPts val="0"/>
              </a:spcBef>
              <a:spcAft>
                <a:spcPts val="0"/>
              </a:spcAft>
              <a:buFont typeface="Arial" panose="020B0604020202020204" pitchFamily="34" charset="0"/>
              <a:buChar char="•"/>
              <a:defRPr/>
            </a:pPr>
            <a:r>
              <a:rPr lang="en-US" dirty="0"/>
              <a:t>Other descriptions include </a:t>
            </a:r>
            <a:r>
              <a:rPr lang="en-US" i="1" dirty="0"/>
              <a:t>“church of God” </a:t>
            </a:r>
            <a:r>
              <a:rPr lang="en-US" dirty="0"/>
              <a:t>(Acts 20:28), </a:t>
            </a:r>
          </a:p>
          <a:p>
            <a:pPr marL="185684" indent="-185684" eaLnBrk="1" fontAlgn="auto" hangingPunct="1">
              <a:spcBef>
                <a:spcPts val="0"/>
              </a:spcBef>
              <a:spcAft>
                <a:spcPts val="0"/>
              </a:spcAft>
              <a:buFont typeface="Arial" panose="020B0604020202020204" pitchFamily="34" charset="0"/>
              <a:buChar char="•"/>
              <a:defRPr/>
            </a:pPr>
            <a:r>
              <a:rPr lang="en-US" dirty="0"/>
              <a:t>and </a:t>
            </a:r>
            <a:r>
              <a:rPr lang="en-US" i="1" dirty="0"/>
              <a:t>“church of the living God”</a:t>
            </a:r>
            <a:r>
              <a:rPr lang="en-US" dirty="0"/>
              <a:t> (1 Timothy 3:15), among others.</a:t>
            </a:r>
          </a:p>
          <a:p>
            <a:pPr marL="185684" indent="-185684" eaLnBrk="1" fontAlgn="auto" hangingPunct="1">
              <a:spcBef>
                <a:spcPts val="0"/>
              </a:spcBef>
              <a:spcAft>
                <a:spcPts val="0"/>
              </a:spcAft>
              <a:buFont typeface="Arial" panose="020B0604020202020204" pitchFamily="34" charset="0"/>
              <a:buChar char="•"/>
              <a:defRPr/>
            </a:pPr>
            <a:endParaRPr lang="en-US" dirty="0"/>
          </a:p>
          <a:p>
            <a:pPr marL="185684" indent="-185684" eaLnBrk="1" fontAlgn="auto" hangingPunct="1">
              <a:spcBef>
                <a:spcPts val="0"/>
              </a:spcBef>
              <a:spcAft>
                <a:spcPts val="0"/>
              </a:spcAft>
              <a:buFont typeface="Arial" panose="020B0604020202020204" pitchFamily="34" charset="0"/>
              <a:buChar char="•"/>
              <a:defRPr/>
            </a:pPr>
            <a:r>
              <a:rPr lang="en-US" dirty="0"/>
              <a:t>Note: I have seen an uptick on FACEBOOK (especially overseas, as the Institutional churches have had a great influence) where this concept is not understood!</a:t>
            </a:r>
          </a:p>
          <a:p>
            <a:pPr marL="680842" lvl="1" indent="-185684" eaLnBrk="1" fontAlgn="auto" hangingPunct="1">
              <a:spcBef>
                <a:spcPts val="0"/>
              </a:spcBef>
              <a:spcAft>
                <a:spcPts val="0"/>
              </a:spcAft>
              <a:buFont typeface="Arial" panose="020B0604020202020204" pitchFamily="34" charset="0"/>
              <a:buChar char="•"/>
              <a:defRPr/>
            </a:pPr>
            <a:r>
              <a:rPr lang="en-US" dirty="0"/>
              <a:t>I Love the Church of Christ (not, I love Christ)</a:t>
            </a:r>
          </a:p>
          <a:p>
            <a:pPr marL="680842" lvl="1" indent="-185684" eaLnBrk="1" fontAlgn="auto" hangingPunct="1">
              <a:spcBef>
                <a:spcPts val="0"/>
              </a:spcBef>
              <a:spcAft>
                <a:spcPts val="0"/>
              </a:spcAft>
              <a:buFont typeface="Arial" panose="020B0604020202020204" pitchFamily="34" charset="0"/>
              <a:buChar char="•"/>
              <a:defRPr/>
            </a:pPr>
            <a:r>
              <a:rPr lang="en-US" dirty="0"/>
              <a:t>“congregations of the Church of Christ”</a:t>
            </a:r>
          </a:p>
          <a:p>
            <a:pPr marL="680842" lvl="1" indent="-185684" eaLnBrk="1" fontAlgn="auto" hangingPunct="1">
              <a:spcBef>
                <a:spcPts val="0"/>
              </a:spcBef>
              <a:spcAft>
                <a:spcPts val="0"/>
              </a:spcAft>
              <a:buFont typeface="Arial" panose="020B0604020202020204" pitchFamily="34" charset="0"/>
              <a:buChar char="•"/>
              <a:defRPr/>
            </a:pPr>
            <a:r>
              <a:rPr lang="en-US" dirty="0"/>
              <a:t>A denominational concept of the church is destructive to truth</a:t>
            </a:r>
          </a:p>
        </p:txBody>
      </p:sp>
      <p:sp>
        <p:nvSpPr>
          <p:cNvPr id="11268" name="Slide Number Placeholder 3">
            <a:extLst>
              <a:ext uri="{FF2B5EF4-FFF2-40B4-BE49-F238E27FC236}">
                <a16:creationId xmlns:a16="http://schemas.microsoft.com/office/drawing/2014/main" id="{62FA7216-77A6-BE79-63E5-0E601740AD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60C7A774-A4D2-48D7-9412-1B69B18FAF4E}" type="slidenum">
              <a:rPr lang="en-US" altLang="en-US"/>
              <a:pPr/>
              <a:t>14</a:t>
            </a:fld>
            <a:endParaRPr lang="en-US" altLang="en-US"/>
          </a:p>
        </p:txBody>
      </p:sp>
      <p:sp>
        <p:nvSpPr>
          <p:cNvPr id="11269" name="Date Placeholder 4">
            <a:extLst>
              <a:ext uri="{FF2B5EF4-FFF2-40B4-BE49-F238E27FC236}">
                <a16:creationId xmlns:a16="http://schemas.microsoft.com/office/drawing/2014/main" id="{7D4B9492-843A-7F28-924D-37F7F8E82C3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1270" name="Footer Placeholder 5">
            <a:extLst>
              <a:ext uri="{FF2B5EF4-FFF2-40B4-BE49-F238E27FC236}">
                <a16:creationId xmlns:a16="http://schemas.microsoft.com/office/drawing/2014/main" id="{B845A2BC-2AF9-F9F0-3BA9-808D906D50A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2208365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29BAFD4-CCC6-674B-DB8D-D3A856F91573}"/>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A7B1FA6-B159-9B38-71B6-C8C73AB8762F}"/>
              </a:ext>
            </a:extLst>
          </p:cNvPr>
          <p:cNvSpPr>
            <a:spLocks noGrp="1"/>
          </p:cNvSpPr>
          <p:nvPr>
            <p:ph type="body" idx="1"/>
          </p:nvPr>
        </p:nvSpPr>
        <p:spPr/>
        <p:txBody>
          <a:bodyPr/>
          <a:lstStyle/>
          <a:p>
            <a:pPr eaLnBrk="1" fontAlgn="auto" hangingPunct="1">
              <a:spcBef>
                <a:spcPts val="0"/>
              </a:spcBef>
              <a:spcAft>
                <a:spcPts val="0"/>
              </a:spcAft>
              <a:defRPr/>
            </a:pPr>
            <a:r>
              <a:rPr lang="en-US" b="1" dirty="0"/>
              <a:t>FAQ 3: By what name is the church called?</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Actually, Christ never named His church with a proper name.</a:t>
            </a:r>
          </a:p>
          <a:p>
            <a:pPr marL="185684" indent="-185684" eaLnBrk="1" fontAlgn="auto" hangingPunct="1">
              <a:spcBef>
                <a:spcPts val="0"/>
              </a:spcBef>
              <a:spcAft>
                <a:spcPts val="0"/>
              </a:spcAft>
              <a:buFont typeface="Arial" panose="020B0604020202020204" pitchFamily="34" charset="0"/>
              <a:buChar char="•"/>
              <a:defRPr/>
            </a:pPr>
            <a:r>
              <a:rPr lang="en-US" dirty="0"/>
              <a:t>The phrase </a:t>
            </a:r>
            <a:r>
              <a:rPr lang="en-US" i="1" dirty="0"/>
              <a:t>“church of Christ”</a:t>
            </a:r>
            <a:r>
              <a:rPr lang="en-US" dirty="0"/>
              <a:t> (cf. Romans 16:16) is a description indicating those called out of the world, belonging to Jesus Christ. </a:t>
            </a:r>
          </a:p>
          <a:p>
            <a:pPr marL="185684" indent="-185684" eaLnBrk="1" fontAlgn="auto" hangingPunct="1">
              <a:spcBef>
                <a:spcPts val="0"/>
              </a:spcBef>
              <a:spcAft>
                <a:spcPts val="0"/>
              </a:spcAft>
              <a:buFont typeface="Arial" panose="020B0604020202020204" pitchFamily="34" charset="0"/>
              <a:buChar char="•"/>
              <a:defRPr/>
            </a:pPr>
            <a:r>
              <a:rPr lang="en-US" dirty="0"/>
              <a:t>Other descriptions include </a:t>
            </a:r>
            <a:r>
              <a:rPr lang="en-US" i="1" dirty="0"/>
              <a:t>“church of God” </a:t>
            </a:r>
            <a:r>
              <a:rPr lang="en-US" dirty="0"/>
              <a:t>(Acts 20:28), </a:t>
            </a:r>
          </a:p>
          <a:p>
            <a:pPr marL="185684" indent="-185684" eaLnBrk="1" fontAlgn="auto" hangingPunct="1">
              <a:spcBef>
                <a:spcPts val="0"/>
              </a:spcBef>
              <a:spcAft>
                <a:spcPts val="0"/>
              </a:spcAft>
              <a:buFont typeface="Arial" panose="020B0604020202020204" pitchFamily="34" charset="0"/>
              <a:buChar char="•"/>
              <a:defRPr/>
            </a:pPr>
            <a:r>
              <a:rPr lang="en-US" dirty="0"/>
              <a:t>and </a:t>
            </a:r>
            <a:r>
              <a:rPr lang="en-US" i="1" dirty="0"/>
              <a:t>“church of the living God”</a:t>
            </a:r>
            <a:r>
              <a:rPr lang="en-US" dirty="0"/>
              <a:t> (1 Timothy 3:15), among others.</a:t>
            </a:r>
          </a:p>
          <a:p>
            <a:pPr marL="185684" indent="-185684" eaLnBrk="1" fontAlgn="auto" hangingPunct="1">
              <a:spcBef>
                <a:spcPts val="0"/>
              </a:spcBef>
              <a:spcAft>
                <a:spcPts val="0"/>
              </a:spcAft>
              <a:buFont typeface="Arial" panose="020B0604020202020204" pitchFamily="34" charset="0"/>
              <a:buChar char="•"/>
              <a:defRPr/>
            </a:pPr>
            <a:endParaRPr lang="en-US" dirty="0"/>
          </a:p>
          <a:p>
            <a:pPr marL="185684" indent="-185684" eaLnBrk="1" fontAlgn="auto" hangingPunct="1">
              <a:spcBef>
                <a:spcPts val="0"/>
              </a:spcBef>
              <a:spcAft>
                <a:spcPts val="0"/>
              </a:spcAft>
              <a:buFont typeface="Arial" panose="020B0604020202020204" pitchFamily="34" charset="0"/>
              <a:buChar char="•"/>
              <a:defRPr/>
            </a:pPr>
            <a:r>
              <a:rPr lang="en-US" dirty="0"/>
              <a:t>Note: I have seen an uptick on FACEBOOK (especially overseas, as the Institutional churches have had a great influence) where this concept is not understood!</a:t>
            </a:r>
          </a:p>
          <a:p>
            <a:pPr marL="680842" lvl="1" indent="-185684" eaLnBrk="1" fontAlgn="auto" hangingPunct="1">
              <a:spcBef>
                <a:spcPts val="0"/>
              </a:spcBef>
              <a:spcAft>
                <a:spcPts val="0"/>
              </a:spcAft>
              <a:buFont typeface="Arial" panose="020B0604020202020204" pitchFamily="34" charset="0"/>
              <a:buChar char="•"/>
              <a:defRPr/>
            </a:pPr>
            <a:r>
              <a:rPr lang="en-US" dirty="0"/>
              <a:t>I Love the Church of Christ (not, I love Christ)</a:t>
            </a:r>
          </a:p>
          <a:p>
            <a:pPr marL="680842" lvl="1" indent="-185684" eaLnBrk="1" fontAlgn="auto" hangingPunct="1">
              <a:spcBef>
                <a:spcPts val="0"/>
              </a:spcBef>
              <a:spcAft>
                <a:spcPts val="0"/>
              </a:spcAft>
              <a:buFont typeface="Arial" panose="020B0604020202020204" pitchFamily="34" charset="0"/>
              <a:buChar char="•"/>
              <a:defRPr/>
            </a:pPr>
            <a:r>
              <a:rPr lang="en-US" dirty="0"/>
              <a:t>“congregations of the Church of Christ”</a:t>
            </a:r>
          </a:p>
          <a:p>
            <a:pPr marL="680842" lvl="1" indent="-185684" eaLnBrk="1" fontAlgn="auto" hangingPunct="1">
              <a:spcBef>
                <a:spcPts val="0"/>
              </a:spcBef>
              <a:spcAft>
                <a:spcPts val="0"/>
              </a:spcAft>
              <a:buFont typeface="Arial" panose="020B0604020202020204" pitchFamily="34" charset="0"/>
              <a:buChar char="•"/>
              <a:defRPr/>
            </a:pPr>
            <a:r>
              <a:rPr lang="en-US" dirty="0"/>
              <a:t>A denominational concept of the church is destructive to truth</a:t>
            </a:r>
          </a:p>
        </p:txBody>
      </p:sp>
      <p:sp>
        <p:nvSpPr>
          <p:cNvPr id="11268" name="Slide Number Placeholder 3">
            <a:extLst>
              <a:ext uri="{FF2B5EF4-FFF2-40B4-BE49-F238E27FC236}">
                <a16:creationId xmlns:a16="http://schemas.microsoft.com/office/drawing/2014/main" id="{62FA7216-77A6-BE79-63E5-0E601740AD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60C7A774-A4D2-48D7-9412-1B69B18FAF4E}" type="slidenum">
              <a:rPr lang="en-US" altLang="en-US"/>
              <a:pPr/>
              <a:t>15</a:t>
            </a:fld>
            <a:endParaRPr lang="en-US" altLang="en-US"/>
          </a:p>
        </p:txBody>
      </p:sp>
      <p:sp>
        <p:nvSpPr>
          <p:cNvPr id="11269" name="Date Placeholder 4">
            <a:extLst>
              <a:ext uri="{FF2B5EF4-FFF2-40B4-BE49-F238E27FC236}">
                <a16:creationId xmlns:a16="http://schemas.microsoft.com/office/drawing/2014/main" id="{7D4B9492-843A-7F28-924D-37F7F8E82C3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1270" name="Footer Placeholder 5">
            <a:extLst>
              <a:ext uri="{FF2B5EF4-FFF2-40B4-BE49-F238E27FC236}">
                <a16:creationId xmlns:a16="http://schemas.microsoft.com/office/drawing/2014/main" id="{B845A2BC-2AF9-F9F0-3BA9-808D906D50A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248404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B2403652-CFDE-9831-34C2-4AE071AC4BDD}"/>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744FD5-5AF7-B097-A106-BF76E8E690EB}"/>
              </a:ext>
            </a:extLst>
          </p:cNvPr>
          <p:cNvSpPr>
            <a:spLocks noGrp="1"/>
          </p:cNvSpPr>
          <p:nvPr>
            <p:ph type="body" idx="1"/>
          </p:nvPr>
        </p:nvSpPr>
        <p:spPr/>
        <p:txBody>
          <a:bodyPr/>
          <a:lstStyle/>
          <a:p>
            <a:pPr eaLnBrk="1" fontAlgn="auto" hangingPunct="1">
              <a:spcBef>
                <a:spcPts val="0"/>
              </a:spcBef>
              <a:spcAft>
                <a:spcPts val="0"/>
              </a:spcAft>
              <a:defRPr/>
            </a:pPr>
            <a:r>
              <a:rPr lang="en-US" b="1" dirty="0"/>
              <a:t>FAQ 4: What are its members called?</a:t>
            </a:r>
            <a:endParaRPr lang="en-US" dirty="0"/>
          </a:p>
          <a:p>
            <a:pPr marL="185684" indent="-185684" eaLnBrk="1" fontAlgn="auto" hangingPunct="1">
              <a:spcBef>
                <a:spcPts val="0"/>
              </a:spcBef>
              <a:spcAft>
                <a:spcPts val="0"/>
              </a:spcAft>
              <a:buFont typeface="Arial" panose="020B0604020202020204" pitchFamily="34" charset="0"/>
              <a:buChar char="•"/>
              <a:defRPr/>
            </a:pPr>
            <a:r>
              <a:rPr lang="en-US" dirty="0"/>
              <a:t>We know that some identify themselves as Baptists, some Methodists, some Catholics, etc.</a:t>
            </a:r>
          </a:p>
          <a:p>
            <a:pPr marL="185684" indent="-185684" eaLnBrk="1" fontAlgn="auto" hangingPunct="1">
              <a:spcBef>
                <a:spcPts val="0"/>
              </a:spcBef>
              <a:spcAft>
                <a:spcPts val="0"/>
              </a:spcAft>
              <a:buFont typeface="Arial" panose="020B0604020202020204" pitchFamily="34" charset="0"/>
              <a:buChar char="•"/>
              <a:defRPr/>
            </a:pPr>
            <a:r>
              <a:rPr lang="en-US" b="1" dirty="0"/>
              <a:t>We prefer the simple, scriptural name designated by the Holy Spirit.</a:t>
            </a:r>
            <a:r>
              <a:rPr lang="en-US" dirty="0"/>
              <a:t> </a:t>
            </a:r>
          </a:p>
          <a:p>
            <a:pPr eaLnBrk="1" fontAlgn="auto" hangingPunct="1">
              <a:spcBef>
                <a:spcPts val="0"/>
              </a:spcBef>
              <a:spcAft>
                <a:spcPts val="0"/>
              </a:spcAft>
              <a:defRPr/>
            </a:pPr>
            <a:r>
              <a:rPr lang="en-US" b="1" dirty="0"/>
              <a:t>(Acts 11:26), </a:t>
            </a:r>
            <a:r>
              <a:rPr lang="en-US" i="1" dirty="0"/>
              <a:t>“And the disciples were first called Christians in Antioch”</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dirty="0"/>
              <a:t>Now, we may be described as disciples, children, members, branches, citizens, but these are only descriptions. </a:t>
            </a:r>
          </a:p>
          <a:p>
            <a:pPr marL="185684" indent="-185684" eaLnBrk="1" fontAlgn="auto" hangingPunct="1">
              <a:spcBef>
                <a:spcPts val="0"/>
              </a:spcBef>
              <a:spcAft>
                <a:spcPts val="0"/>
              </a:spcAft>
              <a:buFont typeface="Arial" panose="020B0604020202020204" pitchFamily="34" charset="0"/>
              <a:buChar char="•"/>
              <a:defRPr/>
            </a:pPr>
            <a:r>
              <a:rPr lang="en-US" dirty="0"/>
              <a:t>The only proper name ever given to members of the church of Christ is His name. </a:t>
            </a:r>
          </a:p>
          <a:p>
            <a:pPr marL="185684" indent="-185684" eaLnBrk="1" fontAlgn="auto" hangingPunct="1">
              <a:spcBef>
                <a:spcPts val="0"/>
              </a:spcBef>
              <a:spcAft>
                <a:spcPts val="0"/>
              </a:spcAft>
              <a:buFont typeface="Arial" panose="020B0604020202020204" pitchFamily="34" charset="0"/>
              <a:buChar char="•"/>
              <a:defRPr/>
            </a:pPr>
            <a:r>
              <a:rPr lang="en-US" b="1" dirty="0"/>
              <a:t>We wear the name of our Lord. We are Christians. </a:t>
            </a:r>
          </a:p>
          <a:p>
            <a:pPr eaLnBrk="1" fontAlgn="auto" hangingPunct="1">
              <a:spcBef>
                <a:spcPts val="0"/>
              </a:spcBef>
              <a:spcAft>
                <a:spcPts val="0"/>
              </a:spcAft>
              <a:defRPr/>
            </a:pPr>
            <a:r>
              <a:rPr lang="en-US" b="1" dirty="0"/>
              <a:t>(Acts 26:28), </a:t>
            </a:r>
            <a:r>
              <a:rPr lang="en-US" i="1" dirty="0"/>
              <a:t>“Then Agrippa said to Paul, “You almost persuade me to become a Christian.”</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(1 Peter 4:16), </a:t>
            </a:r>
            <a:r>
              <a:rPr lang="en-US" i="1" dirty="0"/>
              <a:t>“Yet if anyone suffers as a Christian, let him not be ashamed, but let him glorify God in this matter.”</a:t>
            </a:r>
          </a:p>
        </p:txBody>
      </p:sp>
      <p:sp>
        <p:nvSpPr>
          <p:cNvPr id="13316" name="Slide Number Placeholder 3">
            <a:extLst>
              <a:ext uri="{FF2B5EF4-FFF2-40B4-BE49-F238E27FC236}">
                <a16:creationId xmlns:a16="http://schemas.microsoft.com/office/drawing/2014/main" id="{5409DDF9-80FD-7196-CC62-B20391FF33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EF229866-0E0F-47CC-8EEB-A35A7B26945C}" type="slidenum">
              <a:rPr lang="en-US" altLang="en-US"/>
              <a:pPr/>
              <a:t>16</a:t>
            </a:fld>
            <a:endParaRPr lang="en-US" altLang="en-US"/>
          </a:p>
        </p:txBody>
      </p:sp>
      <p:sp>
        <p:nvSpPr>
          <p:cNvPr id="13317" name="Date Placeholder 4">
            <a:extLst>
              <a:ext uri="{FF2B5EF4-FFF2-40B4-BE49-F238E27FC236}">
                <a16:creationId xmlns:a16="http://schemas.microsoft.com/office/drawing/2014/main" id="{8435C7E6-7D68-A074-B8AE-014D8FE821B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3318" name="Footer Placeholder 5">
            <a:extLst>
              <a:ext uri="{FF2B5EF4-FFF2-40B4-BE49-F238E27FC236}">
                <a16:creationId xmlns:a16="http://schemas.microsoft.com/office/drawing/2014/main" id="{4E81D812-8E22-B633-B072-BA16CA24587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B2403652-CFDE-9831-34C2-4AE071AC4BDD}"/>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744FD5-5AF7-B097-A106-BF76E8E690EB}"/>
              </a:ext>
            </a:extLst>
          </p:cNvPr>
          <p:cNvSpPr>
            <a:spLocks noGrp="1"/>
          </p:cNvSpPr>
          <p:nvPr>
            <p:ph type="body" idx="1"/>
          </p:nvPr>
        </p:nvSpPr>
        <p:spPr/>
        <p:txBody>
          <a:bodyPr/>
          <a:lstStyle/>
          <a:p>
            <a:pPr eaLnBrk="1" fontAlgn="auto" hangingPunct="1">
              <a:spcBef>
                <a:spcPts val="0"/>
              </a:spcBef>
              <a:spcAft>
                <a:spcPts val="0"/>
              </a:spcAft>
              <a:defRPr/>
            </a:pPr>
            <a:r>
              <a:rPr lang="en-US" b="1" dirty="0"/>
              <a:t>FAQ 4: What are its members called?</a:t>
            </a:r>
            <a:endParaRPr lang="en-US" dirty="0"/>
          </a:p>
          <a:p>
            <a:pPr marL="185684" indent="-185684" eaLnBrk="1" fontAlgn="auto" hangingPunct="1">
              <a:spcBef>
                <a:spcPts val="0"/>
              </a:spcBef>
              <a:spcAft>
                <a:spcPts val="0"/>
              </a:spcAft>
              <a:buFont typeface="Arial" panose="020B0604020202020204" pitchFamily="34" charset="0"/>
              <a:buChar char="•"/>
              <a:defRPr/>
            </a:pPr>
            <a:r>
              <a:rPr lang="en-US" dirty="0"/>
              <a:t>We know that some identify themselves as Baptists, some Methodists, some Catholics, etc.</a:t>
            </a:r>
          </a:p>
          <a:p>
            <a:pPr marL="185684" indent="-185684" eaLnBrk="1" fontAlgn="auto" hangingPunct="1">
              <a:spcBef>
                <a:spcPts val="0"/>
              </a:spcBef>
              <a:spcAft>
                <a:spcPts val="0"/>
              </a:spcAft>
              <a:buFont typeface="Arial" panose="020B0604020202020204" pitchFamily="34" charset="0"/>
              <a:buChar char="•"/>
              <a:defRPr/>
            </a:pPr>
            <a:r>
              <a:rPr lang="en-US" b="1" dirty="0"/>
              <a:t>We prefer the simple, scriptural name designated by the Holy Spirit.</a:t>
            </a:r>
            <a:r>
              <a:rPr lang="en-US" dirty="0"/>
              <a:t> </a:t>
            </a:r>
          </a:p>
          <a:p>
            <a:pPr eaLnBrk="1" fontAlgn="auto" hangingPunct="1">
              <a:spcBef>
                <a:spcPts val="0"/>
              </a:spcBef>
              <a:spcAft>
                <a:spcPts val="0"/>
              </a:spcAft>
              <a:defRPr/>
            </a:pPr>
            <a:r>
              <a:rPr lang="en-US" b="1" dirty="0"/>
              <a:t>(Acts 11:26), </a:t>
            </a:r>
            <a:r>
              <a:rPr lang="en-US" i="1" dirty="0"/>
              <a:t>“And the disciples were first called Christians in Antioch”</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dirty="0"/>
              <a:t>Now, we may be described as disciples, children, members, branches, citizens, but these are only descriptions. </a:t>
            </a:r>
          </a:p>
          <a:p>
            <a:pPr marL="185684" indent="-185684" eaLnBrk="1" fontAlgn="auto" hangingPunct="1">
              <a:spcBef>
                <a:spcPts val="0"/>
              </a:spcBef>
              <a:spcAft>
                <a:spcPts val="0"/>
              </a:spcAft>
              <a:buFont typeface="Arial" panose="020B0604020202020204" pitchFamily="34" charset="0"/>
              <a:buChar char="•"/>
              <a:defRPr/>
            </a:pPr>
            <a:r>
              <a:rPr lang="en-US" dirty="0"/>
              <a:t>The only proper name ever given to members of the church of Christ is His name. </a:t>
            </a:r>
          </a:p>
          <a:p>
            <a:pPr marL="185684" indent="-185684" eaLnBrk="1" fontAlgn="auto" hangingPunct="1">
              <a:spcBef>
                <a:spcPts val="0"/>
              </a:spcBef>
              <a:spcAft>
                <a:spcPts val="0"/>
              </a:spcAft>
              <a:buFont typeface="Arial" panose="020B0604020202020204" pitchFamily="34" charset="0"/>
              <a:buChar char="•"/>
              <a:defRPr/>
            </a:pPr>
            <a:r>
              <a:rPr lang="en-US" b="1" dirty="0"/>
              <a:t>We wear the name of our Lord. We are Christians. </a:t>
            </a:r>
          </a:p>
          <a:p>
            <a:pPr eaLnBrk="1" fontAlgn="auto" hangingPunct="1">
              <a:spcBef>
                <a:spcPts val="0"/>
              </a:spcBef>
              <a:spcAft>
                <a:spcPts val="0"/>
              </a:spcAft>
              <a:defRPr/>
            </a:pPr>
            <a:r>
              <a:rPr lang="en-US" b="1" dirty="0"/>
              <a:t>(Acts 26:28), </a:t>
            </a:r>
            <a:r>
              <a:rPr lang="en-US" i="1" dirty="0"/>
              <a:t>“Then Agrippa said to Paul, “You almost persuade me to become a Christian.”</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(1 Peter 4:16), </a:t>
            </a:r>
            <a:r>
              <a:rPr lang="en-US" i="1" dirty="0"/>
              <a:t>“Yet if anyone suffers as a Christian, let him not be ashamed, but let him glorify God in this matter.”</a:t>
            </a:r>
          </a:p>
        </p:txBody>
      </p:sp>
      <p:sp>
        <p:nvSpPr>
          <p:cNvPr id="13316" name="Slide Number Placeholder 3">
            <a:extLst>
              <a:ext uri="{FF2B5EF4-FFF2-40B4-BE49-F238E27FC236}">
                <a16:creationId xmlns:a16="http://schemas.microsoft.com/office/drawing/2014/main" id="{5409DDF9-80FD-7196-CC62-B20391FF33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EF229866-0E0F-47CC-8EEB-A35A7B26945C}" type="slidenum">
              <a:rPr lang="en-US" altLang="en-US"/>
              <a:pPr/>
              <a:t>17</a:t>
            </a:fld>
            <a:endParaRPr lang="en-US" altLang="en-US"/>
          </a:p>
        </p:txBody>
      </p:sp>
      <p:sp>
        <p:nvSpPr>
          <p:cNvPr id="13317" name="Date Placeholder 4">
            <a:extLst>
              <a:ext uri="{FF2B5EF4-FFF2-40B4-BE49-F238E27FC236}">
                <a16:creationId xmlns:a16="http://schemas.microsoft.com/office/drawing/2014/main" id="{8435C7E6-7D68-A074-B8AE-014D8FE821B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3318" name="Footer Placeholder 5">
            <a:extLst>
              <a:ext uri="{FF2B5EF4-FFF2-40B4-BE49-F238E27FC236}">
                <a16:creationId xmlns:a16="http://schemas.microsoft.com/office/drawing/2014/main" id="{4E81D812-8E22-B633-B072-BA16CA24587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238950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16EE884-03FB-1B4E-0C08-1CB6CDB486A9}"/>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C37DCA6-F144-C30F-51F4-11012B9ADD36}"/>
              </a:ext>
            </a:extLst>
          </p:cNvPr>
          <p:cNvSpPr>
            <a:spLocks noGrp="1"/>
          </p:cNvSpPr>
          <p:nvPr>
            <p:ph type="body" idx="1"/>
          </p:nvPr>
        </p:nvSpPr>
        <p:spPr/>
        <p:txBody>
          <a:bodyPr/>
          <a:lstStyle/>
          <a:p>
            <a:pPr eaLnBrk="1" fontAlgn="auto" hangingPunct="1">
              <a:spcBef>
                <a:spcPts val="0"/>
              </a:spcBef>
              <a:spcAft>
                <a:spcPts val="0"/>
              </a:spcAft>
              <a:defRPr/>
            </a:pPr>
            <a:r>
              <a:rPr lang="en-US" b="1" dirty="0"/>
              <a:t>FAQ 5: How is one forgiven, to become a member of the church of Christ?</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He responds in faith to the preaching of the gospel. </a:t>
            </a:r>
          </a:p>
          <a:p>
            <a:pPr eaLnBrk="1" fontAlgn="auto" hangingPunct="1">
              <a:spcBef>
                <a:spcPts val="0"/>
              </a:spcBef>
              <a:spcAft>
                <a:spcPts val="0"/>
              </a:spcAft>
              <a:defRPr/>
            </a:pPr>
            <a:r>
              <a:rPr lang="en-US" b="1" dirty="0"/>
              <a:t>(Romans 1:16), </a:t>
            </a:r>
            <a:r>
              <a:rPr lang="en-US" i="1" dirty="0"/>
              <a:t>“For I am not ashamed of the gospel of Christ, for it is the power of God to salvation for everyone who believes, for the Jew first and also for the Greek.”</a:t>
            </a:r>
          </a:p>
          <a:p>
            <a:pPr marL="185684" indent="-185684" eaLnBrk="1" fontAlgn="auto" hangingPunct="1">
              <a:spcBef>
                <a:spcPts val="0"/>
              </a:spcBef>
              <a:spcAft>
                <a:spcPts val="0"/>
              </a:spcAft>
              <a:buFont typeface="Arial" panose="020B0604020202020204" pitchFamily="34" charset="0"/>
              <a:buChar char="•"/>
              <a:defRPr/>
            </a:pPr>
            <a:r>
              <a:rPr lang="en-US" b="1" dirty="0"/>
              <a:t>In order to develop faith, it is necessary that one hear or read that saving message </a:t>
            </a:r>
          </a:p>
          <a:p>
            <a:pPr eaLnBrk="1" fontAlgn="auto" hangingPunct="1">
              <a:spcBef>
                <a:spcPts val="0"/>
              </a:spcBef>
              <a:spcAft>
                <a:spcPts val="0"/>
              </a:spcAft>
              <a:defRPr/>
            </a:pPr>
            <a:r>
              <a:rPr lang="en-US" b="1" dirty="0"/>
              <a:t>(Romans 10:17), </a:t>
            </a:r>
            <a:r>
              <a:rPr lang="en-US" i="1" dirty="0"/>
              <a:t>“So then faith comes by hearing, and hearing by the word of God.”</a:t>
            </a:r>
          </a:p>
          <a:p>
            <a:pPr marL="185684" indent="-185684" eaLnBrk="1" fontAlgn="auto" hangingPunct="1">
              <a:spcBef>
                <a:spcPts val="0"/>
              </a:spcBef>
              <a:spcAft>
                <a:spcPts val="0"/>
              </a:spcAft>
              <a:buFont typeface="Arial" panose="020B0604020202020204" pitchFamily="34" charset="0"/>
              <a:buChar char="•"/>
              <a:defRPr/>
            </a:pPr>
            <a:r>
              <a:rPr lang="en-US" b="1" dirty="0"/>
              <a:t>Those who hear it, and are convicted in their heart (they believe) must have a willingness to confess the truth, that Jesus Christ is the Son of God </a:t>
            </a:r>
          </a:p>
          <a:p>
            <a:pPr eaLnBrk="1" fontAlgn="auto" hangingPunct="1">
              <a:spcBef>
                <a:spcPts val="0"/>
              </a:spcBef>
              <a:spcAft>
                <a:spcPts val="0"/>
              </a:spcAft>
              <a:defRPr/>
            </a:pPr>
            <a:r>
              <a:rPr lang="en-US" b="1" dirty="0"/>
              <a:t>(Romans 10:9-10), </a:t>
            </a:r>
            <a:r>
              <a:rPr lang="en-US" i="1" dirty="0"/>
              <a:t>“that if you confess with your mouth the Lord Jesus and believe in your heart that God has raised Him from the dead, you will be saved.</a:t>
            </a:r>
            <a:r>
              <a:rPr lang="en-US" i="1" baseline="30000" dirty="0"/>
              <a:t> 10</a:t>
            </a:r>
            <a:r>
              <a:rPr lang="en-US" i="1" dirty="0"/>
              <a:t> For with the heart one believes unto righteousness, and with the mouth confession is made unto salvation.”</a:t>
            </a:r>
          </a:p>
          <a:p>
            <a:pPr marL="185684" indent="-185684" eaLnBrk="1" fontAlgn="auto" hangingPunct="1">
              <a:spcBef>
                <a:spcPts val="0"/>
              </a:spcBef>
              <a:spcAft>
                <a:spcPts val="0"/>
              </a:spcAft>
              <a:buFont typeface="Arial" panose="020B0604020202020204" pitchFamily="34" charset="0"/>
              <a:buChar char="•"/>
              <a:defRPr/>
            </a:pPr>
            <a:r>
              <a:rPr lang="en-US" b="1" dirty="0"/>
              <a:t>The Jews who heard Peter preach the gospel on the day of Pentecost are an example of those convicted by its truths. They asked Peter and the other apostles, </a:t>
            </a:r>
            <a:r>
              <a:rPr lang="en-US" b="1" i="1" dirty="0"/>
              <a:t>“Men and brethren, what shall we do?”</a:t>
            </a:r>
            <a:r>
              <a:rPr lang="en-US" b="1" dirty="0"/>
              <a:t> (Acts 2:37). Peter answered them, </a:t>
            </a:r>
          </a:p>
          <a:p>
            <a:pPr eaLnBrk="1" fontAlgn="auto" hangingPunct="1">
              <a:spcBef>
                <a:spcPts val="0"/>
              </a:spcBef>
              <a:spcAft>
                <a:spcPts val="0"/>
              </a:spcAft>
              <a:defRPr/>
            </a:pPr>
            <a:r>
              <a:rPr lang="en-US" b="1" dirty="0"/>
              <a:t>(Acts 2:38), </a:t>
            </a:r>
            <a:r>
              <a:rPr lang="en-US" i="1" dirty="0"/>
              <a:t>“Repent, and let every one of you be baptized in the name of Jesus Christ for the remission of your sins.”</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b="1" dirty="0"/>
              <a:t>Jesus said in </a:t>
            </a:r>
          </a:p>
          <a:p>
            <a:pPr eaLnBrk="1" fontAlgn="auto" hangingPunct="1">
              <a:spcBef>
                <a:spcPts val="0"/>
              </a:spcBef>
              <a:spcAft>
                <a:spcPts val="0"/>
              </a:spcAft>
              <a:defRPr/>
            </a:pPr>
            <a:r>
              <a:rPr lang="en-US" b="1" dirty="0"/>
              <a:t>(Mark 16:16), </a:t>
            </a:r>
            <a:r>
              <a:rPr lang="en-US" i="1" dirty="0"/>
              <a:t>“He who believes and is baptized will be saved, he who does not believe will be condemned.”</a:t>
            </a:r>
          </a:p>
          <a:p>
            <a:pPr marL="185684" indent="-185684" eaLnBrk="1" fontAlgn="auto" hangingPunct="1">
              <a:spcBef>
                <a:spcPts val="0"/>
              </a:spcBef>
              <a:spcAft>
                <a:spcPts val="0"/>
              </a:spcAft>
              <a:buFont typeface="Arial" panose="020B0604020202020204" pitchFamily="34" charset="0"/>
              <a:buChar char="•"/>
              <a:defRPr/>
            </a:pPr>
            <a:r>
              <a:rPr lang="en-US" b="1" dirty="0"/>
              <a:t>The Jews on Pentecost who believed and were baptized were saved. </a:t>
            </a:r>
          </a:p>
          <a:p>
            <a:pPr eaLnBrk="1" fontAlgn="auto" hangingPunct="1">
              <a:spcBef>
                <a:spcPts val="0"/>
              </a:spcBef>
              <a:spcAft>
                <a:spcPts val="0"/>
              </a:spcAft>
              <a:defRPr/>
            </a:pPr>
            <a:r>
              <a:rPr lang="en-US" b="1" dirty="0"/>
              <a:t>(Acts 2:47), </a:t>
            </a:r>
            <a:r>
              <a:rPr lang="en-US" dirty="0"/>
              <a:t>“</a:t>
            </a:r>
            <a:r>
              <a:rPr lang="en-US" i="1" dirty="0"/>
              <a:t>And the Lord added to the church daily those who were being saved”</a:t>
            </a:r>
            <a:endParaRPr lang="en-US" dirty="0"/>
          </a:p>
        </p:txBody>
      </p:sp>
      <p:sp>
        <p:nvSpPr>
          <p:cNvPr id="15364" name="Slide Number Placeholder 3">
            <a:extLst>
              <a:ext uri="{FF2B5EF4-FFF2-40B4-BE49-F238E27FC236}">
                <a16:creationId xmlns:a16="http://schemas.microsoft.com/office/drawing/2014/main" id="{60D1252D-3DAF-B4FD-92D0-0595860559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EEB11E85-650B-424A-A617-33D37704051C}" type="slidenum">
              <a:rPr lang="en-US" altLang="en-US"/>
              <a:pPr/>
              <a:t>18</a:t>
            </a:fld>
            <a:endParaRPr lang="en-US" altLang="en-US"/>
          </a:p>
        </p:txBody>
      </p:sp>
      <p:sp>
        <p:nvSpPr>
          <p:cNvPr id="15365" name="Date Placeholder 4">
            <a:extLst>
              <a:ext uri="{FF2B5EF4-FFF2-40B4-BE49-F238E27FC236}">
                <a16:creationId xmlns:a16="http://schemas.microsoft.com/office/drawing/2014/main" id="{9BE6F8DA-D745-AE51-F1F4-1EF61460642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5366" name="Footer Placeholder 5">
            <a:extLst>
              <a:ext uri="{FF2B5EF4-FFF2-40B4-BE49-F238E27FC236}">
                <a16:creationId xmlns:a16="http://schemas.microsoft.com/office/drawing/2014/main" id="{462B42F1-C8E2-442B-3B6F-F8982D9F6C0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16EE884-03FB-1B4E-0C08-1CB6CDB486A9}"/>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C37DCA6-F144-C30F-51F4-11012B9ADD36}"/>
              </a:ext>
            </a:extLst>
          </p:cNvPr>
          <p:cNvSpPr>
            <a:spLocks noGrp="1"/>
          </p:cNvSpPr>
          <p:nvPr>
            <p:ph type="body" idx="1"/>
          </p:nvPr>
        </p:nvSpPr>
        <p:spPr/>
        <p:txBody>
          <a:bodyPr/>
          <a:lstStyle/>
          <a:p>
            <a:pPr eaLnBrk="1" fontAlgn="auto" hangingPunct="1">
              <a:spcBef>
                <a:spcPts val="0"/>
              </a:spcBef>
              <a:spcAft>
                <a:spcPts val="0"/>
              </a:spcAft>
              <a:defRPr/>
            </a:pPr>
            <a:r>
              <a:rPr lang="en-US" b="1" dirty="0"/>
              <a:t>FAQ 5: How is one forgiven, to become a member of the church of Christ?</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He responds in faith to the preaching of the gospel. </a:t>
            </a:r>
          </a:p>
          <a:p>
            <a:pPr eaLnBrk="1" fontAlgn="auto" hangingPunct="1">
              <a:spcBef>
                <a:spcPts val="0"/>
              </a:spcBef>
              <a:spcAft>
                <a:spcPts val="0"/>
              </a:spcAft>
              <a:defRPr/>
            </a:pPr>
            <a:r>
              <a:rPr lang="en-US" b="1" dirty="0"/>
              <a:t>(Romans 1:16), </a:t>
            </a:r>
            <a:r>
              <a:rPr lang="en-US" i="1" dirty="0"/>
              <a:t>“For I am not ashamed of the gospel of Christ, for it is the power of God to salvation for everyone who believes, for the Jew first and also for the Greek.”</a:t>
            </a:r>
          </a:p>
          <a:p>
            <a:pPr marL="185684" indent="-185684" eaLnBrk="1" fontAlgn="auto" hangingPunct="1">
              <a:spcBef>
                <a:spcPts val="0"/>
              </a:spcBef>
              <a:spcAft>
                <a:spcPts val="0"/>
              </a:spcAft>
              <a:buFont typeface="Arial" panose="020B0604020202020204" pitchFamily="34" charset="0"/>
              <a:buChar char="•"/>
              <a:defRPr/>
            </a:pPr>
            <a:r>
              <a:rPr lang="en-US" b="1" dirty="0"/>
              <a:t>In order to develop faith, it is necessary that one hear or read that saving message </a:t>
            </a:r>
          </a:p>
          <a:p>
            <a:pPr eaLnBrk="1" fontAlgn="auto" hangingPunct="1">
              <a:spcBef>
                <a:spcPts val="0"/>
              </a:spcBef>
              <a:spcAft>
                <a:spcPts val="0"/>
              </a:spcAft>
              <a:defRPr/>
            </a:pPr>
            <a:r>
              <a:rPr lang="en-US" b="1" dirty="0"/>
              <a:t>(Romans 10:17), </a:t>
            </a:r>
            <a:r>
              <a:rPr lang="en-US" i="1" dirty="0"/>
              <a:t>“So then faith comes by hearing, and hearing by the word of God.”</a:t>
            </a:r>
          </a:p>
          <a:p>
            <a:pPr marL="185684" indent="-185684" eaLnBrk="1" fontAlgn="auto" hangingPunct="1">
              <a:spcBef>
                <a:spcPts val="0"/>
              </a:spcBef>
              <a:spcAft>
                <a:spcPts val="0"/>
              </a:spcAft>
              <a:buFont typeface="Arial" panose="020B0604020202020204" pitchFamily="34" charset="0"/>
              <a:buChar char="•"/>
              <a:defRPr/>
            </a:pPr>
            <a:r>
              <a:rPr lang="en-US" b="1" dirty="0"/>
              <a:t>Those who hear it, and are convicted in their heart (they believe) must have a willingness to confess the truth, that Jesus Christ is the Son of God </a:t>
            </a:r>
          </a:p>
          <a:p>
            <a:pPr eaLnBrk="1" fontAlgn="auto" hangingPunct="1">
              <a:spcBef>
                <a:spcPts val="0"/>
              </a:spcBef>
              <a:spcAft>
                <a:spcPts val="0"/>
              </a:spcAft>
              <a:defRPr/>
            </a:pPr>
            <a:r>
              <a:rPr lang="en-US" b="1" dirty="0"/>
              <a:t>(Romans 10:9-10), </a:t>
            </a:r>
            <a:r>
              <a:rPr lang="en-US" i="1" dirty="0"/>
              <a:t>“that if you confess with your mouth the Lord Jesus and believe in your heart that God has raised Him from the dead, you will be saved.</a:t>
            </a:r>
            <a:r>
              <a:rPr lang="en-US" i="1" baseline="30000" dirty="0"/>
              <a:t> 10</a:t>
            </a:r>
            <a:r>
              <a:rPr lang="en-US" i="1" dirty="0"/>
              <a:t> For with the heart one believes unto righteousness, and with the mouth confession is made unto salvation.”</a:t>
            </a:r>
          </a:p>
          <a:p>
            <a:pPr marL="185684" indent="-185684" eaLnBrk="1" fontAlgn="auto" hangingPunct="1">
              <a:spcBef>
                <a:spcPts val="0"/>
              </a:spcBef>
              <a:spcAft>
                <a:spcPts val="0"/>
              </a:spcAft>
              <a:buFont typeface="Arial" panose="020B0604020202020204" pitchFamily="34" charset="0"/>
              <a:buChar char="•"/>
              <a:defRPr/>
            </a:pPr>
            <a:r>
              <a:rPr lang="en-US" b="1" dirty="0"/>
              <a:t>The Jews who heard Peter preach the gospel on the day of Pentecost are an example of those convicted by its truths. They asked Peter and the other apostles, </a:t>
            </a:r>
            <a:r>
              <a:rPr lang="en-US" b="1" i="1" dirty="0"/>
              <a:t>“Men and brethren, what shall we do?”</a:t>
            </a:r>
            <a:r>
              <a:rPr lang="en-US" b="1" dirty="0"/>
              <a:t> (Acts 2:37). Peter answered them, </a:t>
            </a:r>
          </a:p>
          <a:p>
            <a:pPr eaLnBrk="1" fontAlgn="auto" hangingPunct="1">
              <a:spcBef>
                <a:spcPts val="0"/>
              </a:spcBef>
              <a:spcAft>
                <a:spcPts val="0"/>
              </a:spcAft>
              <a:defRPr/>
            </a:pPr>
            <a:r>
              <a:rPr lang="en-US" b="1" dirty="0"/>
              <a:t>(Acts 2:38), </a:t>
            </a:r>
            <a:r>
              <a:rPr lang="en-US" i="1" dirty="0"/>
              <a:t>“Repent, and let every one of you be baptized in the name of Jesus Christ for the remission of your sins.”</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b="1" dirty="0"/>
              <a:t>Jesus said in </a:t>
            </a:r>
          </a:p>
          <a:p>
            <a:pPr eaLnBrk="1" fontAlgn="auto" hangingPunct="1">
              <a:spcBef>
                <a:spcPts val="0"/>
              </a:spcBef>
              <a:spcAft>
                <a:spcPts val="0"/>
              </a:spcAft>
              <a:defRPr/>
            </a:pPr>
            <a:r>
              <a:rPr lang="en-US" b="1" dirty="0"/>
              <a:t>(Mark 16:16), </a:t>
            </a:r>
            <a:r>
              <a:rPr lang="en-US" i="1" dirty="0"/>
              <a:t>“He who believes and is baptized will be saved, he who does not believe will be condemned.”</a:t>
            </a:r>
          </a:p>
          <a:p>
            <a:pPr marL="185684" indent="-185684" eaLnBrk="1" fontAlgn="auto" hangingPunct="1">
              <a:spcBef>
                <a:spcPts val="0"/>
              </a:spcBef>
              <a:spcAft>
                <a:spcPts val="0"/>
              </a:spcAft>
              <a:buFont typeface="Arial" panose="020B0604020202020204" pitchFamily="34" charset="0"/>
              <a:buChar char="•"/>
              <a:defRPr/>
            </a:pPr>
            <a:r>
              <a:rPr lang="en-US" b="1" dirty="0"/>
              <a:t>The Jews on Pentecost who believed and were baptized were saved. </a:t>
            </a:r>
          </a:p>
          <a:p>
            <a:pPr eaLnBrk="1" fontAlgn="auto" hangingPunct="1">
              <a:spcBef>
                <a:spcPts val="0"/>
              </a:spcBef>
              <a:spcAft>
                <a:spcPts val="0"/>
              </a:spcAft>
              <a:defRPr/>
            </a:pPr>
            <a:r>
              <a:rPr lang="en-US" b="1" dirty="0"/>
              <a:t>(Acts 2:47), </a:t>
            </a:r>
            <a:r>
              <a:rPr lang="en-US" dirty="0"/>
              <a:t>“</a:t>
            </a:r>
            <a:r>
              <a:rPr lang="en-US" i="1" dirty="0"/>
              <a:t>And the Lord added to the church daily those who were being saved”</a:t>
            </a:r>
            <a:endParaRPr lang="en-US" dirty="0"/>
          </a:p>
        </p:txBody>
      </p:sp>
      <p:sp>
        <p:nvSpPr>
          <p:cNvPr id="15364" name="Slide Number Placeholder 3">
            <a:extLst>
              <a:ext uri="{FF2B5EF4-FFF2-40B4-BE49-F238E27FC236}">
                <a16:creationId xmlns:a16="http://schemas.microsoft.com/office/drawing/2014/main" id="{60D1252D-3DAF-B4FD-92D0-0595860559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EEB11E85-650B-424A-A617-33D37704051C}" type="slidenum">
              <a:rPr lang="en-US" altLang="en-US"/>
              <a:pPr/>
              <a:t>19</a:t>
            </a:fld>
            <a:endParaRPr lang="en-US" altLang="en-US"/>
          </a:p>
        </p:txBody>
      </p:sp>
      <p:sp>
        <p:nvSpPr>
          <p:cNvPr id="15365" name="Date Placeholder 4">
            <a:extLst>
              <a:ext uri="{FF2B5EF4-FFF2-40B4-BE49-F238E27FC236}">
                <a16:creationId xmlns:a16="http://schemas.microsoft.com/office/drawing/2014/main" id="{9BE6F8DA-D745-AE51-F1F4-1EF61460642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5366" name="Footer Placeholder 5">
            <a:extLst>
              <a:ext uri="{FF2B5EF4-FFF2-40B4-BE49-F238E27FC236}">
                <a16:creationId xmlns:a16="http://schemas.microsoft.com/office/drawing/2014/main" id="{462B42F1-C8E2-442B-3B6F-F8982D9F6C0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134527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2552CF9-90DD-A123-0C47-0DED0C0AA2C5}"/>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D3EA24-5B7E-43A9-50FA-01E9D0D50B4D}"/>
              </a:ext>
            </a:extLst>
          </p:cNvPr>
          <p:cNvSpPr>
            <a:spLocks noGrp="1"/>
          </p:cNvSpPr>
          <p:nvPr>
            <p:ph type="body" idx="1"/>
          </p:nvPr>
        </p:nvSpPr>
        <p:spPr/>
        <p:txBody>
          <a:bodyPr/>
          <a:lstStyle/>
          <a:p>
            <a:pPr eaLnBrk="1" fontAlgn="auto" hangingPunct="1">
              <a:spcBef>
                <a:spcPts val="0"/>
              </a:spcBef>
              <a:spcAft>
                <a:spcPts val="0"/>
              </a:spcAft>
              <a:defRPr/>
            </a:pPr>
            <a:r>
              <a:rPr lang="en-US" b="1" dirty="0"/>
              <a:t>FAQ 1: When and where was the first congregation of churches of Christ begun?</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The Old Testament predicted the eventual beginning of Christ’s church, </a:t>
            </a:r>
          </a:p>
          <a:p>
            <a:pPr eaLnBrk="1" fontAlgn="auto" hangingPunct="1">
              <a:spcBef>
                <a:spcPts val="0"/>
              </a:spcBef>
              <a:spcAft>
                <a:spcPts val="0"/>
              </a:spcAft>
              <a:defRPr/>
            </a:pPr>
            <a:r>
              <a:rPr lang="en-US" b="1" dirty="0"/>
              <a:t>(Isaiah 2:2-3), </a:t>
            </a:r>
            <a:r>
              <a:rPr lang="en-US" i="1" dirty="0"/>
              <a:t>“Now it shall come to pass </a:t>
            </a:r>
            <a:r>
              <a:rPr lang="en-US" b="1" i="1" dirty="0"/>
              <a:t>in the latter days </a:t>
            </a:r>
            <a:r>
              <a:rPr lang="en-US" i="1" dirty="0"/>
              <a:t>that the mountain of the Lord's house shall be established on the top of the mountains, and shall be exalted above the hills;</a:t>
            </a:r>
            <a:br>
              <a:rPr lang="en-US" i="1" dirty="0"/>
            </a:br>
            <a:r>
              <a:rPr lang="en-US" i="1" dirty="0"/>
              <a:t>And </a:t>
            </a:r>
            <a:r>
              <a:rPr lang="en-US" b="1" i="1" dirty="0"/>
              <a:t>all nations shall flow to it</a:t>
            </a:r>
            <a:r>
              <a:rPr lang="en-US" i="1" dirty="0"/>
              <a:t>. </a:t>
            </a:r>
            <a:r>
              <a:rPr lang="en-US" i="1" baseline="30000" dirty="0"/>
              <a:t>3</a:t>
            </a:r>
            <a:r>
              <a:rPr lang="en-US" i="1" dirty="0"/>
              <a:t> Many people shall come and say, “Come, and let us go up to the mountain of the Lord, to the house of the God of Jacob; He will teach us His ways,</a:t>
            </a:r>
            <a:br>
              <a:rPr lang="en-US" i="1" dirty="0"/>
            </a:br>
            <a:r>
              <a:rPr lang="en-US" i="1" dirty="0"/>
              <a:t>And we shall walk in His paths.” For out of Zion shall go forth the law, and the word of the Lord from </a:t>
            </a:r>
            <a:r>
              <a:rPr lang="en-US" b="1" i="1" dirty="0"/>
              <a:t>Jerusalem</a:t>
            </a:r>
            <a:r>
              <a:rPr lang="en-US" i="1" dirty="0"/>
              <a:t>.”</a:t>
            </a:r>
          </a:p>
          <a:p>
            <a:pPr marL="185684" indent="-185684" eaLnBrk="1" fontAlgn="auto" hangingPunct="1">
              <a:spcBef>
                <a:spcPts val="0"/>
              </a:spcBef>
              <a:spcAft>
                <a:spcPts val="0"/>
              </a:spcAft>
              <a:buFont typeface="Arial" panose="020B0604020202020204" pitchFamily="34" charset="0"/>
              <a:buChar char="•"/>
              <a:defRPr/>
            </a:pPr>
            <a:r>
              <a:rPr lang="en-US" b="1" dirty="0"/>
              <a:t>Jesus promised to establish or </a:t>
            </a:r>
            <a:r>
              <a:rPr lang="en-US" b="1" i="1" dirty="0"/>
              <a:t>“build”</a:t>
            </a:r>
            <a:r>
              <a:rPr lang="en-US" b="1" dirty="0"/>
              <a:t> his church. </a:t>
            </a:r>
          </a:p>
          <a:p>
            <a:pPr eaLnBrk="1" fontAlgn="auto" hangingPunct="1">
              <a:spcBef>
                <a:spcPts val="0"/>
              </a:spcBef>
              <a:spcAft>
                <a:spcPts val="0"/>
              </a:spcAft>
              <a:defRPr/>
            </a:pPr>
            <a:r>
              <a:rPr lang="en-US" b="1" dirty="0"/>
              <a:t>(Matthew 16:18), </a:t>
            </a:r>
            <a:r>
              <a:rPr lang="en-US" i="1" dirty="0"/>
              <a:t>“And I also say to you that you are Peter, and on this rock I will build My church, and the gates of Hades shall not prevail against it.”</a:t>
            </a:r>
          </a:p>
          <a:p>
            <a:pPr marL="185684" indent="-185684" eaLnBrk="1" fontAlgn="auto" hangingPunct="1">
              <a:spcBef>
                <a:spcPts val="0"/>
              </a:spcBef>
              <a:spcAft>
                <a:spcPts val="0"/>
              </a:spcAft>
              <a:buFont typeface="Arial" panose="020B0604020202020204" pitchFamily="34" charset="0"/>
              <a:buChar char="•"/>
              <a:defRPr/>
            </a:pPr>
            <a:r>
              <a:rPr lang="en-US" dirty="0"/>
              <a:t>With His victory over death, He established that church on the first Pentecost following His resurrection, in the city of Jerusalem. </a:t>
            </a:r>
          </a:p>
          <a:p>
            <a:pPr marL="185684" indent="-185684" eaLnBrk="1" fontAlgn="auto" hangingPunct="1">
              <a:spcBef>
                <a:spcPts val="0"/>
              </a:spcBef>
              <a:spcAft>
                <a:spcPts val="0"/>
              </a:spcAft>
              <a:buFont typeface="Arial" panose="020B0604020202020204" pitchFamily="34" charset="0"/>
              <a:buChar char="•"/>
              <a:defRPr/>
            </a:pPr>
            <a:r>
              <a:rPr lang="en-US" dirty="0"/>
              <a:t>This is where the gospel was first preached by the apostle Peter, and the historian Luke wrote, </a:t>
            </a:r>
            <a:r>
              <a:rPr lang="en-US" i="1" dirty="0"/>
              <a:t>“Then those who gladly received his word were baptized…”</a:t>
            </a:r>
            <a:r>
              <a:rPr lang="en-US" dirty="0"/>
              <a:t> </a:t>
            </a:r>
            <a:r>
              <a:rPr lang="en-US" b="1" dirty="0"/>
              <a:t>(Acts 2:41). </a:t>
            </a:r>
          </a:p>
          <a:p>
            <a:pPr marL="185684" indent="-185684" eaLnBrk="1" fontAlgn="auto" hangingPunct="1">
              <a:spcBef>
                <a:spcPts val="0"/>
              </a:spcBef>
              <a:spcAft>
                <a:spcPts val="0"/>
              </a:spcAft>
              <a:buFont typeface="Arial" panose="020B0604020202020204" pitchFamily="34" charset="0"/>
              <a:buChar char="•"/>
              <a:defRPr/>
            </a:pPr>
            <a:r>
              <a:rPr lang="en-US" dirty="0"/>
              <a:t>On that day 3,000 souls were saved, and the church was established in fulfillment of prophecy </a:t>
            </a:r>
          </a:p>
          <a:p>
            <a:pPr eaLnBrk="1" fontAlgn="auto" hangingPunct="1">
              <a:spcBef>
                <a:spcPts val="0"/>
              </a:spcBef>
              <a:spcAft>
                <a:spcPts val="0"/>
              </a:spcAft>
              <a:defRPr/>
            </a:pPr>
            <a:r>
              <a:rPr lang="en-US" b="1" dirty="0"/>
              <a:t>(Daniel 2:44), </a:t>
            </a:r>
            <a:r>
              <a:rPr lang="en-US" i="1" dirty="0"/>
              <a:t>“And in the days of these kings the God of heaven will set up a kingdom which shall never be destroyed; and the kingdom shall not be left to other people; it shall break in pieces and consume all these kingdoms, and it shall stand forever.</a:t>
            </a:r>
            <a:r>
              <a:rPr lang="en-US" i="1" baseline="30000" dirty="0"/>
              <a:t>”</a:t>
            </a:r>
            <a:endParaRPr lang="en-US" i="1" dirty="0"/>
          </a:p>
        </p:txBody>
      </p:sp>
      <p:sp>
        <p:nvSpPr>
          <p:cNvPr id="7172" name="Slide Number Placeholder 3">
            <a:extLst>
              <a:ext uri="{FF2B5EF4-FFF2-40B4-BE49-F238E27FC236}">
                <a16:creationId xmlns:a16="http://schemas.microsoft.com/office/drawing/2014/main" id="{2667F3F4-AC87-D01C-936D-3F7886D777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39E86EB6-C19D-47AC-B5C5-728E0975871A}" type="slidenum">
              <a:rPr lang="en-US" altLang="en-US"/>
              <a:pPr/>
              <a:t>2</a:t>
            </a:fld>
            <a:endParaRPr lang="en-US" altLang="en-US"/>
          </a:p>
        </p:txBody>
      </p:sp>
      <p:sp>
        <p:nvSpPr>
          <p:cNvPr id="7173" name="Date Placeholder 4">
            <a:extLst>
              <a:ext uri="{FF2B5EF4-FFF2-40B4-BE49-F238E27FC236}">
                <a16:creationId xmlns:a16="http://schemas.microsoft.com/office/drawing/2014/main" id="{EAE31215-0367-9989-8534-804655B9705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7174" name="Footer Placeholder 5">
            <a:extLst>
              <a:ext uri="{FF2B5EF4-FFF2-40B4-BE49-F238E27FC236}">
                <a16:creationId xmlns:a16="http://schemas.microsoft.com/office/drawing/2014/main" id="{749E4446-82BC-8E4E-8DC5-060006C2815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16EE884-03FB-1B4E-0C08-1CB6CDB486A9}"/>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C37DCA6-F144-C30F-51F4-11012B9ADD36}"/>
              </a:ext>
            </a:extLst>
          </p:cNvPr>
          <p:cNvSpPr>
            <a:spLocks noGrp="1"/>
          </p:cNvSpPr>
          <p:nvPr>
            <p:ph type="body" idx="1"/>
          </p:nvPr>
        </p:nvSpPr>
        <p:spPr/>
        <p:txBody>
          <a:bodyPr/>
          <a:lstStyle/>
          <a:p>
            <a:pPr eaLnBrk="1" fontAlgn="auto" hangingPunct="1">
              <a:spcBef>
                <a:spcPts val="0"/>
              </a:spcBef>
              <a:spcAft>
                <a:spcPts val="0"/>
              </a:spcAft>
              <a:defRPr/>
            </a:pPr>
            <a:r>
              <a:rPr lang="en-US" b="1" dirty="0"/>
              <a:t>FAQ 5: How is one forgiven, to become a member of the church of Christ?</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He responds in faith to the preaching of the gospel. </a:t>
            </a:r>
          </a:p>
          <a:p>
            <a:pPr eaLnBrk="1" fontAlgn="auto" hangingPunct="1">
              <a:spcBef>
                <a:spcPts val="0"/>
              </a:spcBef>
              <a:spcAft>
                <a:spcPts val="0"/>
              </a:spcAft>
              <a:defRPr/>
            </a:pPr>
            <a:r>
              <a:rPr lang="en-US" b="1" dirty="0"/>
              <a:t>(Romans 1:16), </a:t>
            </a:r>
            <a:r>
              <a:rPr lang="en-US" i="1" dirty="0"/>
              <a:t>“For I am not ashamed of the gospel of Christ, for it is the power of God to salvation for everyone who believes, for the Jew first and also for the Greek.”</a:t>
            </a:r>
          </a:p>
          <a:p>
            <a:pPr marL="185684" indent="-185684" eaLnBrk="1" fontAlgn="auto" hangingPunct="1">
              <a:spcBef>
                <a:spcPts val="0"/>
              </a:spcBef>
              <a:spcAft>
                <a:spcPts val="0"/>
              </a:spcAft>
              <a:buFont typeface="Arial" panose="020B0604020202020204" pitchFamily="34" charset="0"/>
              <a:buChar char="•"/>
              <a:defRPr/>
            </a:pPr>
            <a:r>
              <a:rPr lang="en-US" b="1" dirty="0"/>
              <a:t>In order to develop faith, it is necessary that one hear or read that saving message </a:t>
            </a:r>
          </a:p>
          <a:p>
            <a:pPr eaLnBrk="1" fontAlgn="auto" hangingPunct="1">
              <a:spcBef>
                <a:spcPts val="0"/>
              </a:spcBef>
              <a:spcAft>
                <a:spcPts val="0"/>
              </a:spcAft>
              <a:defRPr/>
            </a:pPr>
            <a:r>
              <a:rPr lang="en-US" b="1" dirty="0"/>
              <a:t>(Romans 10:17), </a:t>
            </a:r>
            <a:r>
              <a:rPr lang="en-US" i="1" dirty="0"/>
              <a:t>“So then faith comes by hearing, and hearing by the word of God.”</a:t>
            </a:r>
          </a:p>
          <a:p>
            <a:pPr marL="185684" indent="-185684" eaLnBrk="1" fontAlgn="auto" hangingPunct="1">
              <a:spcBef>
                <a:spcPts val="0"/>
              </a:spcBef>
              <a:spcAft>
                <a:spcPts val="0"/>
              </a:spcAft>
              <a:buFont typeface="Arial" panose="020B0604020202020204" pitchFamily="34" charset="0"/>
              <a:buChar char="•"/>
              <a:defRPr/>
            </a:pPr>
            <a:r>
              <a:rPr lang="en-US" b="1" dirty="0"/>
              <a:t>Those who hear it, and are convicted in their heart (they believe) must have a willingness to confess the truth, that Jesus Christ is the Son of God </a:t>
            </a:r>
          </a:p>
          <a:p>
            <a:pPr eaLnBrk="1" fontAlgn="auto" hangingPunct="1">
              <a:spcBef>
                <a:spcPts val="0"/>
              </a:spcBef>
              <a:spcAft>
                <a:spcPts val="0"/>
              </a:spcAft>
              <a:defRPr/>
            </a:pPr>
            <a:r>
              <a:rPr lang="en-US" b="1" dirty="0"/>
              <a:t>(Romans 10:9-10), </a:t>
            </a:r>
            <a:r>
              <a:rPr lang="en-US" i="1" dirty="0"/>
              <a:t>“that if you confess with your mouth the Lord Jesus and believe in your heart that God has raised Him from the dead, you will be saved.</a:t>
            </a:r>
            <a:r>
              <a:rPr lang="en-US" i="1" baseline="30000" dirty="0"/>
              <a:t> 10</a:t>
            </a:r>
            <a:r>
              <a:rPr lang="en-US" i="1" dirty="0"/>
              <a:t> For with the heart one believes unto righteousness, and with the mouth confession is made unto salvation.”</a:t>
            </a:r>
          </a:p>
          <a:p>
            <a:pPr marL="185684" indent="-185684" eaLnBrk="1" fontAlgn="auto" hangingPunct="1">
              <a:spcBef>
                <a:spcPts val="0"/>
              </a:spcBef>
              <a:spcAft>
                <a:spcPts val="0"/>
              </a:spcAft>
              <a:buFont typeface="Arial" panose="020B0604020202020204" pitchFamily="34" charset="0"/>
              <a:buChar char="•"/>
              <a:defRPr/>
            </a:pPr>
            <a:r>
              <a:rPr lang="en-US" b="1" dirty="0"/>
              <a:t>The Jews who heard Peter preach the gospel on the day of Pentecost are an example of those convicted by its truths. They asked Peter and the other apostles, </a:t>
            </a:r>
            <a:r>
              <a:rPr lang="en-US" b="1" i="1" dirty="0"/>
              <a:t>“Men and brethren, what shall we do?”</a:t>
            </a:r>
            <a:r>
              <a:rPr lang="en-US" b="1" dirty="0"/>
              <a:t> (Acts 2:37). Peter answered them, </a:t>
            </a:r>
          </a:p>
          <a:p>
            <a:pPr eaLnBrk="1" fontAlgn="auto" hangingPunct="1">
              <a:spcBef>
                <a:spcPts val="0"/>
              </a:spcBef>
              <a:spcAft>
                <a:spcPts val="0"/>
              </a:spcAft>
              <a:defRPr/>
            </a:pPr>
            <a:r>
              <a:rPr lang="en-US" b="1" dirty="0"/>
              <a:t>(Acts 2:38), </a:t>
            </a:r>
            <a:r>
              <a:rPr lang="en-US" i="1" dirty="0"/>
              <a:t>“Repent, and let every one of you be baptized in the name of Jesus Christ for the remission of your sins.”</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b="1" dirty="0"/>
              <a:t>Jesus said in </a:t>
            </a:r>
          </a:p>
          <a:p>
            <a:pPr eaLnBrk="1" fontAlgn="auto" hangingPunct="1">
              <a:spcBef>
                <a:spcPts val="0"/>
              </a:spcBef>
              <a:spcAft>
                <a:spcPts val="0"/>
              </a:spcAft>
              <a:defRPr/>
            </a:pPr>
            <a:r>
              <a:rPr lang="en-US" b="1" dirty="0"/>
              <a:t>(Mark 16:16), </a:t>
            </a:r>
            <a:r>
              <a:rPr lang="en-US" i="1" dirty="0"/>
              <a:t>“He who believes and is baptized will be saved, he who does not believe will be condemned.”</a:t>
            </a:r>
          </a:p>
          <a:p>
            <a:pPr marL="185684" indent="-185684" eaLnBrk="1" fontAlgn="auto" hangingPunct="1">
              <a:spcBef>
                <a:spcPts val="0"/>
              </a:spcBef>
              <a:spcAft>
                <a:spcPts val="0"/>
              </a:spcAft>
              <a:buFont typeface="Arial" panose="020B0604020202020204" pitchFamily="34" charset="0"/>
              <a:buChar char="•"/>
              <a:defRPr/>
            </a:pPr>
            <a:r>
              <a:rPr lang="en-US" b="1" dirty="0"/>
              <a:t>The Jews on Pentecost who believed and were baptized were saved. </a:t>
            </a:r>
          </a:p>
          <a:p>
            <a:pPr eaLnBrk="1" fontAlgn="auto" hangingPunct="1">
              <a:spcBef>
                <a:spcPts val="0"/>
              </a:spcBef>
              <a:spcAft>
                <a:spcPts val="0"/>
              </a:spcAft>
              <a:defRPr/>
            </a:pPr>
            <a:r>
              <a:rPr lang="en-US" b="1" dirty="0"/>
              <a:t>(Acts 2:47), </a:t>
            </a:r>
            <a:r>
              <a:rPr lang="en-US" dirty="0"/>
              <a:t>“</a:t>
            </a:r>
            <a:r>
              <a:rPr lang="en-US" i="1" dirty="0"/>
              <a:t>And the Lord added to the church daily those who were being saved”</a:t>
            </a:r>
            <a:endParaRPr lang="en-US" dirty="0"/>
          </a:p>
        </p:txBody>
      </p:sp>
      <p:sp>
        <p:nvSpPr>
          <p:cNvPr id="15364" name="Slide Number Placeholder 3">
            <a:extLst>
              <a:ext uri="{FF2B5EF4-FFF2-40B4-BE49-F238E27FC236}">
                <a16:creationId xmlns:a16="http://schemas.microsoft.com/office/drawing/2014/main" id="{60D1252D-3DAF-B4FD-92D0-0595860559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EEB11E85-650B-424A-A617-33D37704051C}" type="slidenum">
              <a:rPr lang="en-US" altLang="en-US"/>
              <a:pPr/>
              <a:t>20</a:t>
            </a:fld>
            <a:endParaRPr lang="en-US" altLang="en-US"/>
          </a:p>
        </p:txBody>
      </p:sp>
      <p:sp>
        <p:nvSpPr>
          <p:cNvPr id="15365" name="Date Placeholder 4">
            <a:extLst>
              <a:ext uri="{FF2B5EF4-FFF2-40B4-BE49-F238E27FC236}">
                <a16:creationId xmlns:a16="http://schemas.microsoft.com/office/drawing/2014/main" id="{9BE6F8DA-D745-AE51-F1F4-1EF61460642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5366" name="Footer Placeholder 5">
            <a:extLst>
              <a:ext uri="{FF2B5EF4-FFF2-40B4-BE49-F238E27FC236}">
                <a16:creationId xmlns:a16="http://schemas.microsoft.com/office/drawing/2014/main" id="{462B42F1-C8E2-442B-3B6F-F8982D9F6C0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790208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A78F4BF-3260-3DC6-0D60-C60D10A91801}"/>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A92FE78-27EF-804C-C4CD-BF28A734F4CC}"/>
              </a:ext>
            </a:extLst>
          </p:cNvPr>
          <p:cNvSpPr>
            <a:spLocks noGrp="1"/>
          </p:cNvSpPr>
          <p:nvPr>
            <p:ph type="body" idx="1"/>
          </p:nvPr>
        </p:nvSpPr>
        <p:spPr/>
        <p:txBody>
          <a:bodyPr/>
          <a:lstStyle/>
          <a:p>
            <a:pPr eaLnBrk="1" fontAlgn="auto" hangingPunct="1">
              <a:spcBef>
                <a:spcPts val="0"/>
              </a:spcBef>
              <a:spcAft>
                <a:spcPts val="0"/>
              </a:spcAft>
              <a:defRPr/>
            </a:pPr>
            <a:r>
              <a:rPr lang="en-US" b="1" dirty="0"/>
              <a:t>FAQ 6: How does the church of Christ worship?</a:t>
            </a:r>
            <a:endParaRPr lang="en-US" dirty="0"/>
          </a:p>
          <a:p>
            <a:pPr marL="185684" indent="-185684" eaLnBrk="1" fontAlgn="auto" hangingPunct="1">
              <a:spcBef>
                <a:spcPts val="0"/>
              </a:spcBef>
              <a:spcAft>
                <a:spcPts val="0"/>
              </a:spcAft>
              <a:buFont typeface="Arial" panose="020B0604020202020204" pitchFamily="34" charset="0"/>
              <a:buChar char="•"/>
              <a:defRPr/>
            </a:pPr>
            <a:r>
              <a:rPr lang="en-US" dirty="0"/>
              <a:t>Simply put, the church of Christ worships as directed by the Lord. </a:t>
            </a:r>
          </a:p>
          <a:p>
            <a:pPr eaLnBrk="1" fontAlgn="auto" hangingPunct="1">
              <a:spcBef>
                <a:spcPts val="0"/>
              </a:spcBef>
              <a:spcAft>
                <a:spcPts val="0"/>
              </a:spcAft>
              <a:defRPr/>
            </a:pPr>
            <a:r>
              <a:rPr lang="en-US" dirty="0"/>
              <a:t>(John 4:24), </a:t>
            </a:r>
            <a:r>
              <a:rPr lang="en-US" i="1" dirty="0"/>
              <a:t>“God is Spirit, and those who worship Him must worship in spirit and truth.”</a:t>
            </a:r>
            <a:r>
              <a:rPr lang="en-US" dirty="0"/>
              <a:t> </a:t>
            </a:r>
          </a:p>
          <a:p>
            <a:pPr marL="680842" lvl="1" indent="-185684" eaLnBrk="1" fontAlgn="auto" hangingPunct="1">
              <a:spcBef>
                <a:spcPts val="0"/>
              </a:spcBef>
              <a:spcAft>
                <a:spcPts val="0"/>
              </a:spcAft>
              <a:buFont typeface="Arial" panose="020B0604020202020204" pitchFamily="34" charset="0"/>
              <a:buChar char="•"/>
              <a:defRPr/>
            </a:pPr>
            <a:r>
              <a:rPr lang="en-US" b="1" dirty="0"/>
              <a:t>Note, a proper </a:t>
            </a:r>
            <a:r>
              <a:rPr lang="en-US" b="1" i="1" dirty="0"/>
              <a:t>“spirit”</a:t>
            </a:r>
            <a:r>
              <a:rPr lang="en-US" b="1" dirty="0"/>
              <a:t> (heart) and worship that conforms with </a:t>
            </a:r>
            <a:r>
              <a:rPr lang="en-US" b="1" i="1" dirty="0"/>
              <a:t>“truth”</a:t>
            </a:r>
            <a:r>
              <a:rPr lang="en-US" b="1" dirty="0"/>
              <a:t> are both necessary to pleasing God when we worship Him</a:t>
            </a:r>
            <a:r>
              <a:rPr lang="en-US" dirty="0"/>
              <a:t>. </a:t>
            </a:r>
          </a:p>
          <a:p>
            <a:pPr marL="680842" lvl="1" indent="-185684" eaLnBrk="1" fontAlgn="auto" hangingPunct="1">
              <a:spcBef>
                <a:spcPts val="0"/>
              </a:spcBef>
              <a:spcAft>
                <a:spcPts val="0"/>
              </a:spcAft>
              <a:buFont typeface="Arial" panose="020B0604020202020204" pitchFamily="34" charset="0"/>
              <a:buChar char="•"/>
              <a:defRPr/>
            </a:pPr>
            <a:r>
              <a:rPr lang="en-US" dirty="0"/>
              <a:t>If either is missing, we will fall short. </a:t>
            </a:r>
          </a:p>
          <a:p>
            <a:pPr eaLnBrk="1" fontAlgn="auto" hangingPunct="1">
              <a:spcBef>
                <a:spcPts val="0"/>
              </a:spcBef>
              <a:spcAft>
                <a:spcPts val="0"/>
              </a:spcAft>
              <a:defRPr/>
            </a:pPr>
            <a:r>
              <a:rPr lang="en-US" dirty="0"/>
              <a:t>The Bible reveals that we worship God through:</a:t>
            </a:r>
          </a:p>
          <a:p>
            <a:pPr marL="185684" indent="-185684" eaLnBrk="1" fontAlgn="auto" hangingPunct="1">
              <a:spcBef>
                <a:spcPts val="0"/>
              </a:spcBef>
              <a:spcAft>
                <a:spcPts val="0"/>
              </a:spcAft>
              <a:buFont typeface="Arial" panose="020B0604020202020204" pitchFamily="34" charset="0"/>
              <a:buChar char="•"/>
              <a:defRPr/>
            </a:pPr>
            <a:r>
              <a:rPr lang="en-US" u="sng" dirty="0"/>
              <a:t>Prayer</a:t>
            </a:r>
            <a:r>
              <a:rPr lang="en-US" dirty="0"/>
              <a:t>, </a:t>
            </a:r>
            <a:r>
              <a:rPr lang="en-US" b="1" dirty="0"/>
              <a:t>(Acts 2:42),</a:t>
            </a:r>
            <a:r>
              <a:rPr lang="en-US" dirty="0"/>
              <a:t> </a:t>
            </a:r>
            <a:r>
              <a:rPr lang="en-US" i="1" dirty="0"/>
              <a:t>”And they continued steadfastly in the apostles’ doctrine and fellowship, in the breaking of bread, and in prayers.”</a:t>
            </a:r>
          </a:p>
          <a:p>
            <a:pPr marL="185684" indent="-185684" eaLnBrk="1" fontAlgn="auto" hangingPunct="1">
              <a:spcBef>
                <a:spcPts val="0"/>
              </a:spcBef>
              <a:spcAft>
                <a:spcPts val="0"/>
              </a:spcAft>
              <a:buFont typeface="Arial" panose="020B0604020202020204" pitchFamily="34" charset="0"/>
              <a:buChar char="•"/>
              <a:defRPr/>
            </a:pPr>
            <a:r>
              <a:rPr lang="en-US" u="sng" dirty="0"/>
              <a:t>Singing</a:t>
            </a:r>
            <a:r>
              <a:rPr lang="en-US" dirty="0"/>
              <a:t>, </a:t>
            </a:r>
            <a:r>
              <a:rPr lang="en-US" b="1" dirty="0"/>
              <a:t>(Colossians 3:16), </a:t>
            </a:r>
            <a:r>
              <a:rPr lang="en-US" i="1" dirty="0"/>
              <a:t>”Let the word of Christ dwell in you richly in all wisdom, teaching and admonishing one another in psalms and hymns and spiritual songs, singing with grace in your hearts to the Lord.”</a:t>
            </a:r>
          </a:p>
          <a:p>
            <a:pPr marL="185684" indent="-185684" eaLnBrk="1" fontAlgn="auto" hangingPunct="1">
              <a:spcBef>
                <a:spcPts val="0"/>
              </a:spcBef>
              <a:spcAft>
                <a:spcPts val="0"/>
              </a:spcAft>
              <a:buFont typeface="Arial" panose="020B0604020202020204" pitchFamily="34" charset="0"/>
              <a:buChar char="•"/>
              <a:defRPr/>
            </a:pPr>
            <a:r>
              <a:rPr lang="en-US" u="sng" dirty="0"/>
              <a:t>Partaking of the Lord’s Supper</a:t>
            </a:r>
            <a:r>
              <a:rPr lang="en-US" dirty="0"/>
              <a:t> (a memorial of the Lord’s death, using as emblems unleavened bread and grape juice), </a:t>
            </a:r>
            <a:r>
              <a:rPr lang="en-US" b="1" dirty="0"/>
              <a:t>(Matthew 26:26-29), </a:t>
            </a:r>
            <a:r>
              <a:rPr lang="en-US" b="1" i="1" baseline="30000" dirty="0"/>
              <a:t>“</a:t>
            </a:r>
            <a:r>
              <a:rPr lang="en-US" i="1" dirty="0"/>
              <a:t>And as they were eating, Jesus took bread, blessed and broke it, and gave it to the disciples and said, “Take, eat; this is My body.” </a:t>
            </a:r>
            <a:r>
              <a:rPr lang="en-US" i="1" baseline="30000" dirty="0"/>
              <a:t>27</a:t>
            </a:r>
            <a:r>
              <a:rPr lang="en-US" i="1" dirty="0"/>
              <a:t> Then He took the cup, and gave thanks, and gave it to them, saying, “Drink from it, all of you.</a:t>
            </a:r>
            <a:r>
              <a:rPr lang="en-US" i="1" baseline="30000" dirty="0"/>
              <a:t> 28</a:t>
            </a:r>
            <a:r>
              <a:rPr lang="en-US" i="1" dirty="0"/>
              <a:t> For this is My blood of the new covenant, which is shed for many for the remission of sins.</a:t>
            </a:r>
            <a:r>
              <a:rPr lang="en-US" i="1" baseline="30000" dirty="0"/>
              <a:t> 29</a:t>
            </a:r>
            <a:r>
              <a:rPr lang="en-US" i="1" dirty="0"/>
              <a:t> But I say to you, I will not drink of this fruit of the vine from now on until that day when I drink it new with you in My Father's kingdom.”</a:t>
            </a:r>
          </a:p>
          <a:p>
            <a:pPr marL="185684" indent="-185684" eaLnBrk="1" fontAlgn="auto" hangingPunct="1">
              <a:spcBef>
                <a:spcPts val="0"/>
              </a:spcBef>
              <a:spcAft>
                <a:spcPts val="0"/>
              </a:spcAft>
              <a:buFont typeface="Arial" panose="020B0604020202020204" pitchFamily="34" charset="0"/>
              <a:buChar char="•"/>
              <a:defRPr/>
            </a:pPr>
            <a:r>
              <a:rPr lang="en-US" u="sng" dirty="0"/>
              <a:t>Voluntary giving</a:t>
            </a:r>
            <a:r>
              <a:rPr lang="en-US" dirty="0"/>
              <a:t>, </a:t>
            </a:r>
            <a:r>
              <a:rPr lang="en-US" b="1" dirty="0"/>
              <a:t>(1 Corinthians 16:1-2), </a:t>
            </a:r>
            <a:r>
              <a:rPr lang="en-US" i="1" dirty="0"/>
              <a:t>“Now concerning the collection for the saints, as I have given orders to the churches of Galatia, so you must do also:</a:t>
            </a:r>
            <a:r>
              <a:rPr lang="en-US" i="1" baseline="30000" dirty="0"/>
              <a:t> 2</a:t>
            </a:r>
            <a:r>
              <a:rPr lang="en-US" i="1" dirty="0"/>
              <a:t> On the first day of the week let each one of you lay something aside, storing up as he may prosper, that there be no collections when I come.”</a:t>
            </a:r>
          </a:p>
          <a:p>
            <a:pPr marL="185684" indent="-185684" eaLnBrk="1" fontAlgn="auto" hangingPunct="1">
              <a:spcBef>
                <a:spcPts val="0"/>
              </a:spcBef>
              <a:spcAft>
                <a:spcPts val="0"/>
              </a:spcAft>
              <a:buFont typeface="Arial" panose="020B0604020202020204" pitchFamily="34" charset="0"/>
              <a:buChar char="•"/>
              <a:defRPr/>
            </a:pPr>
            <a:r>
              <a:rPr lang="en-US" u="sng" dirty="0"/>
              <a:t>Preaching of the gospel,</a:t>
            </a:r>
            <a:r>
              <a:rPr lang="en-US" dirty="0"/>
              <a:t> </a:t>
            </a:r>
            <a:r>
              <a:rPr lang="en-US" b="1" dirty="0"/>
              <a:t>(Acts 20:7), </a:t>
            </a:r>
            <a:r>
              <a:rPr lang="en-US" i="1" dirty="0"/>
              <a:t>“Now on the first day of the week, when the disciples came together to break bread, Paul, ready to depart the next day, spoke to them and continued his message until midnight.”</a:t>
            </a:r>
          </a:p>
          <a:p>
            <a:pPr eaLnBrk="1" fontAlgn="auto" hangingPunct="1">
              <a:spcBef>
                <a:spcPts val="0"/>
              </a:spcBef>
              <a:spcAft>
                <a:spcPts val="0"/>
              </a:spcAft>
              <a:defRPr/>
            </a:pPr>
            <a:r>
              <a:rPr lang="en-US" b="1" dirty="0"/>
              <a:t>This we do every first day of the week.</a:t>
            </a:r>
          </a:p>
          <a:p>
            <a:pPr eaLnBrk="1" fontAlgn="auto" hangingPunct="1">
              <a:spcBef>
                <a:spcPts val="0"/>
              </a:spcBef>
              <a:spcAft>
                <a:spcPts val="0"/>
              </a:spcAft>
              <a:defRPr/>
            </a:pPr>
            <a:endParaRPr lang="en-US" dirty="0"/>
          </a:p>
        </p:txBody>
      </p:sp>
      <p:sp>
        <p:nvSpPr>
          <p:cNvPr id="17412" name="Slide Number Placeholder 3">
            <a:extLst>
              <a:ext uri="{FF2B5EF4-FFF2-40B4-BE49-F238E27FC236}">
                <a16:creationId xmlns:a16="http://schemas.microsoft.com/office/drawing/2014/main" id="{5BFB3F15-9CEE-B4D1-F725-ECE09BFABB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F4A31AF-1BE3-4B34-BE25-CC57C25CEF4A}" type="slidenum">
              <a:rPr lang="en-US" altLang="en-US"/>
              <a:pPr/>
              <a:t>21</a:t>
            </a:fld>
            <a:endParaRPr lang="en-US" altLang="en-US"/>
          </a:p>
        </p:txBody>
      </p:sp>
      <p:sp>
        <p:nvSpPr>
          <p:cNvPr id="17413" name="Date Placeholder 4">
            <a:extLst>
              <a:ext uri="{FF2B5EF4-FFF2-40B4-BE49-F238E27FC236}">
                <a16:creationId xmlns:a16="http://schemas.microsoft.com/office/drawing/2014/main" id="{9BDD1E6B-0CDD-781B-7017-4C281460156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7414" name="Footer Placeholder 5">
            <a:extLst>
              <a:ext uri="{FF2B5EF4-FFF2-40B4-BE49-F238E27FC236}">
                <a16:creationId xmlns:a16="http://schemas.microsoft.com/office/drawing/2014/main" id="{DC535A9B-A952-3C93-303A-BFE01778109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A78F4BF-3260-3DC6-0D60-C60D10A91801}"/>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A92FE78-27EF-804C-C4CD-BF28A734F4CC}"/>
              </a:ext>
            </a:extLst>
          </p:cNvPr>
          <p:cNvSpPr>
            <a:spLocks noGrp="1"/>
          </p:cNvSpPr>
          <p:nvPr>
            <p:ph type="body" idx="1"/>
          </p:nvPr>
        </p:nvSpPr>
        <p:spPr/>
        <p:txBody>
          <a:bodyPr/>
          <a:lstStyle/>
          <a:p>
            <a:pPr eaLnBrk="1" fontAlgn="auto" hangingPunct="1">
              <a:spcBef>
                <a:spcPts val="0"/>
              </a:spcBef>
              <a:spcAft>
                <a:spcPts val="0"/>
              </a:spcAft>
              <a:defRPr/>
            </a:pPr>
            <a:r>
              <a:rPr lang="en-US" b="1" dirty="0"/>
              <a:t>FAQ 6: How does the church of Christ worship?</a:t>
            </a:r>
            <a:endParaRPr lang="en-US" dirty="0"/>
          </a:p>
          <a:p>
            <a:pPr marL="185684" indent="-185684" eaLnBrk="1" fontAlgn="auto" hangingPunct="1">
              <a:spcBef>
                <a:spcPts val="0"/>
              </a:spcBef>
              <a:spcAft>
                <a:spcPts val="0"/>
              </a:spcAft>
              <a:buFont typeface="Arial" panose="020B0604020202020204" pitchFamily="34" charset="0"/>
              <a:buChar char="•"/>
              <a:defRPr/>
            </a:pPr>
            <a:r>
              <a:rPr lang="en-US" dirty="0"/>
              <a:t>Simply put, the church of Christ worships as directed by the Lord. </a:t>
            </a:r>
          </a:p>
          <a:p>
            <a:pPr eaLnBrk="1" fontAlgn="auto" hangingPunct="1">
              <a:spcBef>
                <a:spcPts val="0"/>
              </a:spcBef>
              <a:spcAft>
                <a:spcPts val="0"/>
              </a:spcAft>
              <a:defRPr/>
            </a:pPr>
            <a:r>
              <a:rPr lang="en-US" dirty="0"/>
              <a:t>(John 4:24), </a:t>
            </a:r>
            <a:r>
              <a:rPr lang="en-US" i="1" dirty="0"/>
              <a:t>“God is Spirit, and those who worship Him must worship in spirit and truth.”</a:t>
            </a:r>
            <a:r>
              <a:rPr lang="en-US" dirty="0"/>
              <a:t> </a:t>
            </a:r>
          </a:p>
          <a:p>
            <a:pPr marL="680842" lvl="1" indent="-185684" eaLnBrk="1" fontAlgn="auto" hangingPunct="1">
              <a:spcBef>
                <a:spcPts val="0"/>
              </a:spcBef>
              <a:spcAft>
                <a:spcPts val="0"/>
              </a:spcAft>
              <a:buFont typeface="Arial" panose="020B0604020202020204" pitchFamily="34" charset="0"/>
              <a:buChar char="•"/>
              <a:defRPr/>
            </a:pPr>
            <a:r>
              <a:rPr lang="en-US" b="1" dirty="0"/>
              <a:t>Note, a proper </a:t>
            </a:r>
            <a:r>
              <a:rPr lang="en-US" b="1" i="1" dirty="0"/>
              <a:t>“spirit”</a:t>
            </a:r>
            <a:r>
              <a:rPr lang="en-US" b="1" dirty="0"/>
              <a:t> (heart) and worship that conforms with </a:t>
            </a:r>
            <a:r>
              <a:rPr lang="en-US" b="1" i="1" dirty="0"/>
              <a:t>“truth”</a:t>
            </a:r>
            <a:r>
              <a:rPr lang="en-US" b="1" dirty="0"/>
              <a:t> are both necessary to pleasing God when we worship Him</a:t>
            </a:r>
            <a:r>
              <a:rPr lang="en-US" dirty="0"/>
              <a:t>. </a:t>
            </a:r>
          </a:p>
          <a:p>
            <a:pPr marL="680842" lvl="1" indent="-185684" eaLnBrk="1" fontAlgn="auto" hangingPunct="1">
              <a:spcBef>
                <a:spcPts val="0"/>
              </a:spcBef>
              <a:spcAft>
                <a:spcPts val="0"/>
              </a:spcAft>
              <a:buFont typeface="Arial" panose="020B0604020202020204" pitchFamily="34" charset="0"/>
              <a:buChar char="•"/>
              <a:defRPr/>
            </a:pPr>
            <a:r>
              <a:rPr lang="en-US" dirty="0"/>
              <a:t>If either is missing, we will fall short. </a:t>
            </a:r>
          </a:p>
          <a:p>
            <a:pPr eaLnBrk="1" fontAlgn="auto" hangingPunct="1">
              <a:spcBef>
                <a:spcPts val="0"/>
              </a:spcBef>
              <a:spcAft>
                <a:spcPts val="0"/>
              </a:spcAft>
              <a:defRPr/>
            </a:pPr>
            <a:r>
              <a:rPr lang="en-US" dirty="0"/>
              <a:t>The Bible reveals that we worship God through:</a:t>
            </a:r>
          </a:p>
          <a:p>
            <a:pPr marL="185684" indent="-185684" eaLnBrk="1" fontAlgn="auto" hangingPunct="1">
              <a:spcBef>
                <a:spcPts val="0"/>
              </a:spcBef>
              <a:spcAft>
                <a:spcPts val="0"/>
              </a:spcAft>
              <a:buFont typeface="Arial" panose="020B0604020202020204" pitchFamily="34" charset="0"/>
              <a:buChar char="•"/>
              <a:defRPr/>
            </a:pPr>
            <a:r>
              <a:rPr lang="en-US" u="sng" dirty="0"/>
              <a:t>Prayer</a:t>
            </a:r>
            <a:r>
              <a:rPr lang="en-US" dirty="0"/>
              <a:t>, </a:t>
            </a:r>
            <a:r>
              <a:rPr lang="en-US" b="1" dirty="0"/>
              <a:t>(Acts 2:42),</a:t>
            </a:r>
            <a:r>
              <a:rPr lang="en-US" dirty="0"/>
              <a:t> </a:t>
            </a:r>
            <a:r>
              <a:rPr lang="en-US" i="1" dirty="0"/>
              <a:t>”And they continued steadfastly in the apostles’ doctrine and fellowship, in the breaking of bread, and in prayers.”</a:t>
            </a:r>
          </a:p>
          <a:p>
            <a:pPr marL="185684" indent="-185684" eaLnBrk="1" fontAlgn="auto" hangingPunct="1">
              <a:spcBef>
                <a:spcPts val="0"/>
              </a:spcBef>
              <a:spcAft>
                <a:spcPts val="0"/>
              </a:spcAft>
              <a:buFont typeface="Arial" panose="020B0604020202020204" pitchFamily="34" charset="0"/>
              <a:buChar char="•"/>
              <a:defRPr/>
            </a:pPr>
            <a:r>
              <a:rPr lang="en-US" u="sng" dirty="0"/>
              <a:t>Singing</a:t>
            </a:r>
            <a:r>
              <a:rPr lang="en-US" dirty="0"/>
              <a:t>, </a:t>
            </a:r>
            <a:r>
              <a:rPr lang="en-US" b="1" dirty="0"/>
              <a:t>(Colossians 3:16), </a:t>
            </a:r>
            <a:r>
              <a:rPr lang="en-US" i="1" dirty="0"/>
              <a:t>”Let the word of Christ dwell in you richly in all wisdom, teaching and admonishing one another in psalms and hymns and spiritual songs, singing with grace in your hearts to the Lord.”</a:t>
            </a:r>
          </a:p>
          <a:p>
            <a:pPr marL="185684" indent="-185684" eaLnBrk="1" fontAlgn="auto" hangingPunct="1">
              <a:spcBef>
                <a:spcPts val="0"/>
              </a:spcBef>
              <a:spcAft>
                <a:spcPts val="0"/>
              </a:spcAft>
              <a:buFont typeface="Arial" panose="020B0604020202020204" pitchFamily="34" charset="0"/>
              <a:buChar char="•"/>
              <a:defRPr/>
            </a:pPr>
            <a:r>
              <a:rPr lang="en-US" u="sng" dirty="0"/>
              <a:t>Partaking of the Lord’s Supper</a:t>
            </a:r>
            <a:r>
              <a:rPr lang="en-US" dirty="0"/>
              <a:t> (a memorial of the Lord’s death, using as emblems unleavened bread and grape juice), </a:t>
            </a:r>
            <a:r>
              <a:rPr lang="en-US" b="1" dirty="0"/>
              <a:t>(Matthew 26:26-29), </a:t>
            </a:r>
            <a:r>
              <a:rPr lang="en-US" b="1" i="1" baseline="30000" dirty="0"/>
              <a:t>“</a:t>
            </a:r>
            <a:r>
              <a:rPr lang="en-US" i="1" dirty="0"/>
              <a:t>And as they were eating, Jesus took bread, blessed and broke it, and gave it to the disciples and said, “Take, eat; this is My body.” </a:t>
            </a:r>
            <a:r>
              <a:rPr lang="en-US" i="1" baseline="30000" dirty="0"/>
              <a:t>27</a:t>
            </a:r>
            <a:r>
              <a:rPr lang="en-US" i="1" dirty="0"/>
              <a:t> Then He took the cup, and gave thanks, and gave it to them, saying, “Drink from it, all of you.</a:t>
            </a:r>
            <a:r>
              <a:rPr lang="en-US" i="1" baseline="30000" dirty="0"/>
              <a:t> 28</a:t>
            </a:r>
            <a:r>
              <a:rPr lang="en-US" i="1" dirty="0"/>
              <a:t> For this is My blood of the new covenant, which is shed for many for the remission of sins.</a:t>
            </a:r>
            <a:r>
              <a:rPr lang="en-US" i="1" baseline="30000" dirty="0"/>
              <a:t> 29</a:t>
            </a:r>
            <a:r>
              <a:rPr lang="en-US" i="1" dirty="0"/>
              <a:t> But I say to you, I will not drink of this fruit of the vine from now on until that day when I drink it new with you in My Father's kingdom.”</a:t>
            </a:r>
          </a:p>
          <a:p>
            <a:pPr marL="185684" indent="-185684" eaLnBrk="1" fontAlgn="auto" hangingPunct="1">
              <a:spcBef>
                <a:spcPts val="0"/>
              </a:spcBef>
              <a:spcAft>
                <a:spcPts val="0"/>
              </a:spcAft>
              <a:buFont typeface="Arial" panose="020B0604020202020204" pitchFamily="34" charset="0"/>
              <a:buChar char="•"/>
              <a:defRPr/>
            </a:pPr>
            <a:r>
              <a:rPr lang="en-US" u="sng" dirty="0"/>
              <a:t>Voluntary giving</a:t>
            </a:r>
            <a:r>
              <a:rPr lang="en-US" dirty="0"/>
              <a:t>, </a:t>
            </a:r>
            <a:r>
              <a:rPr lang="en-US" b="1" dirty="0"/>
              <a:t>(1 Corinthians 16:1-2), </a:t>
            </a:r>
            <a:r>
              <a:rPr lang="en-US" i="1" dirty="0"/>
              <a:t>“Now concerning the collection for the saints, as I have given orders to the churches of Galatia, so you must do also:</a:t>
            </a:r>
            <a:r>
              <a:rPr lang="en-US" i="1" baseline="30000" dirty="0"/>
              <a:t> 2</a:t>
            </a:r>
            <a:r>
              <a:rPr lang="en-US" i="1" dirty="0"/>
              <a:t> On the first day of the week let each one of you lay something aside, storing up as he may prosper, that there be no collections when I come.”</a:t>
            </a:r>
          </a:p>
          <a:p>
            <a:pPr marL="185684" indent="-185684" eaLnBrk="1" fontAlgn="auto" hangingPunct="1">
              <a:spcBef>
                <a:spcPts val="0"/>
              </a:spcBef>
              <a:spcAft>
                <a:spcPts val="0"/>
              </a:spcAft>
              <a:buFont typeface="Arial" panose="020B0604020202020204" pitchFamily="34" charset="0"/>
              <a:buChar char="•"/>
              <a:defRPr/>
            </a:pPr>
            <a:r>
              <a:rPr lang="en-US" u="sng" dirty="0"/>
              <a:t>Preaching of the gospel,</a:t>
            </a:r>
            <a:r>
              <a:rPr lang="en-US" dirty="0"/>
              <a:t> </a:t>
            </a:r>
            <a:r>
              <a:rPr lang="en-US" b="1" dirty="0"/>
              <a:t>(Acts 20:7), </a:t>
            </a:r>
            <a:r>
              <a:rPr lang="en-US" i="1" dirty="0"/>
              <a:t>“Now on the first day of the week, when the disciples came together to break bread, Paul, ready to depart the next day, spoke to them and continued his message until midnight.”</a:t>
            </a:r>
          </a:p>
          <a:p>
            <a:pPr eaLnBrk="1" fontAlgn="auto" hangingPunct="1">
              <a:spcBef>
                <a:spcPts val="0"/>
              </a:spcBef>
              <a:spcAft>
                <a:spcPts val="0"/>
              </a:spcAft>
              <a:defRPr/>
            </a:pPr>
            <a:r>
              <a:rPr lang="en-US" b="1" dirty="0"/>
              <a:t>This we do every first day of the week.</a:t>
            </a:r>
          </a:p>
          <a:p>
            <a:pPr eaLnBrk="1" fontAlgn="auto" hangingPunct="1">
              <a:spcBef>
                <a:spcPts val="0"/>
              </a:spcBef>
              <a:spcAft>
                <a:spcPts val="0"/>
              </a:spcAft>
              <a:defRPr/>
            </a:pPr>
            <a:endParaRPr lang="en-US" dirty="0"/>
          </a:p>
        </p:txBody>
      </p:sp>
      <p:sp>
        <p:nvSpPr>
          <p:cNvPr id="17412" name="Slide Number Placeholder 3">
            <a:extLst>
              <a:ext uri="{FF2B5EF4-FFF2-40B4-BE49-F238E27FC236}">
                <a16:creationId xmlns:a16="http://schemas.microsoft.com/office/drawing/2014/main" id="{5BFB3F15-9CEE-B4D1-F725-ECE09BFABB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F4A31AF-1BE3-4B34-BE25-CC57C25CEF4A}" type="slidenum">
              <a:rPr lang="en-US" altLang="en-US"/>
              <a:pPr/>
              <a:t>22</a:t>
            </a:fld>
            <a:endParaRPr lang="en-US" altLang="en-US"/>
          </a:p>
        </p:txBody>
      </p:sp>
      <p:sp>
        <p:nvSpPr>
          <p:cNvPr id="17413" name="Date Placeholder 4">
            <a:extLst>
              <a:ext uri="{FF2B5EF4-FFF2-40B4-BE49-F238E27FC236}">
                <a16:creationId xmlns:a16="http://schemas.microsoft.com/office/drawing/2014/main" id="{9BDD1E6B-0CDD-781B-7017-4C281460156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7414" name="Footer Placeholder 5">
            <a:extLst>
              <a:ext uri="{FF2B5EF4-FFF2-40B4-BE49-F238E27FC236}">
                <a16:creationId xmlns:a16="http://schemas.microsoft.com/office/drawing/2014/main" id="{DC535A9B-A952-3C93-303A-BFE01778109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705510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A78F4BF-3260-3DC6-0D60-C60D10A91801}"/>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A92FE78-27EF-804C-C4CD-BF28A734F4CC}"/>
              </a:ext>
            </a:extLst>
          </p:cNvPr>
          <p:cNvSpPr>
            <a:spLocks noGrp="1"/>
          </p:cNvSpPr>
          <p:nvPr>
            <p:ph type="body" idx="1"/>
          </p:nvPr>
        </p:nvSpPr>
        <p:spPr/>
        <p:txBody>
          <a:bodyPr/>
          <a:lstStyle/>
          <a:p>
            <a:pPr eaLnBrk="1" fontAlgn="auto" hangingPunct="1">
              <a:spcBef>
                <a:spcPts val="0"/>
              </a:spcBef>
              <a:spcAft>
                <a:spcPts val="0"/>
              </a:spcAft>
              <a:defRPr/>
            </a:pPr>
            <a:r>
              <a:rPr lang="en-US" b="1" dirty="0"/>
              <a:t>FAQ 6: How does the church of Christ worship?</a:t>
            </a:r>
            <a:endParaRPr lang="en-US" dirty="0"/>
          </a:p>
          <a:p>
            <a:pPr marL="185684" indent="-185684" eaLnBrk="1" fontAlgn="auto" hangingPunct="1">
              <a:spcBef>
                <a:spcPts val="0"/>
              </a:spcBef>
              <a:spcAft>
                <a:spcPts val="0"/>
              </a:spcAft>
              <a:buFont typeface="Arial" panose="020B0604020202020204" pitchFamily="34" charset="0"/>
              <a:buChar char="•"/>
              <a:defRPr/>
            </a:pPr>
            <a:r>
              <a:rPr lang="en-US" dirty="0"/>
              <a:t>Simply put, the church of Christ worships as directed by the Lord. </a:t>
            </a:r>
          </a:p>
          <a:p>
            <a:pPr eaLnBrk="1" fontAlgn="auto" hangingPunct="1">
              <a:spcBef>
                <a:spcPts val="0"/>
              </a:spcBef>
              <a:spcAft>
                <a:spcPts val="0"/>
              </a:spcAft>
              <a:defRPr/>
            </a:pPr>
            <a:r>
              <a:rPr lang="en-US" dirty="0"/>
              <a:t>(John 4:24), </a:t>
            </a:r>
            <a:r>
              <a:rPr lang="en-US" i="1" dirty="0"/>
              <a:t>“God is Spirit, and those who worship Him must worship in spirit and truth.”</a:t>
            </a:r>
            <a:r>
              <a:rPr lang="en-US" dirty="0"/>
              <a:t> </a:t>
            </a:r>
          </a:p>
          <a:p>
            <a:pPr marL="680842" lvl="1" indent="-185684" eaLnBrk="1" fontAlgn="auto" hangingPunct="1">
              <a:spcBef>
                <a:spcPts val="0"/>
              </a:spcBef>
              <a:spcAft>
                <a:spcPts val="0"/>
              </a:spcAft>
              <a:buFont typeface="Arial" panose="020B0604020202020204" pitchFamily="34" charset="0"/>
              <a:buChar char="•"/>
              <a:defRPr/>
            </a:pPr>
            <a:r>
              <a:rPr lang="en-US" b="1" dirty="0"/>
              <a:t>Note, a proper </a:t>
            </a:r>
            <a:r>
              <a:rPr lang="en-US" b="1" i="1" dirty="0"/>
              <a:t>“spirit”</a:t>
            </a:r>
            <a:r>
              <a:rPr lang="en-US" b="1" dirty="0"/>
              <a:t> (heart) and worship that conforms with </a:t>
            </a:r>
            <a:r>
              <a:rPr lang="en-US" b="1" i="1" dirty="0"/>
              <a:t>“truth”</a:t>
            </a:r>
            <a:r>
              <a:rPr lang="en-US" b="1" dirty="0"/>
              <a:t> are both necessary to pleasing God when we worship Him</a:t>
            </a:r>
            <a:r>
              <a:rPr lang="en-US" dirty="0"/>
              <a:t>. </a:t>
            </a:r>
          </a:p>
          <a:p>
            <a:pPr marL="680842" lvl="1" indent="-185684" eaLnBrk="1" fontAlgn="auto" hangingPunct="1">
              <a:spcBef>
                <a:spcPts val="0"/>
              </a:spcBef>
              <a:spcAft>
                <a:spcPts val="0"/>
              </a:spcAft>
              <a:buFont typeface="Arial" panose="020B0604020202020204" pitchFamily="34" charset="0"/>
              <a:buChar char="•"/>
              <a:defRPr/>
            </a:pPr>
            <a:r>
              <a:rPr lang="en-US" dirty="0"/>
              <a:t>If either is missing, we will fall short. </a:t>
            </a:r>
          </a:p>
          <a:p>
            <a:pPr eaLnBrk="1" fontAlgn="auto" hangingPunct="1">
              <a:spcBef>
                <a:spcPts val="0"/>
              </a:spcBef>
              <a:spcAft>
                <a:spcPts val="0"/>
              </a:spcAft>
              <a:defRPr/>
            </a:pPr>
            <a:r>
              <a:rPr lang="en-US" dirty="0"/>
              <a:t>The Bible reveals that we worship God through:</a:t>
            </a:r>
          </a:p>
          <a:p>
            <a:pPr marL="185684" indent="-185684" eaLnBrk="1" fontAlgn="auto" hangingPunct="1">
              <a:spcBef>
                <a:spcPts val="0"/>
              </a:spcBef>
              <a:spcAft>
                <a:spcPts val="0"/>
              </a:spcAft>
              <a:buFont typeface="Arial" panose="020B0604020202020204" pitchFamily="34" charset="0"/>
              <a:buChar char="•"/>
              <a:defRPr/>
            </a:pPr>
            <a:r>
              <a:rPr lang="en-US" u="sng" dirty="0"/>
              <a:t>Prayer</a:t>
            </a:r>
            <a:r>
              <a:rPr lang="en-US" dirty="0"/>
              <a:t>, </a:t>
            </a:r>
            <a:r>
              <a:rPr lang="en-US" b="1" dirty="0"/>
              <a:t>(Acts 2:42),</a:t>
            </a:r>
            <a:r>
              <a:rPr lang="en-US" dirty="0"/>
              <a:t> </a:t>
            </a:r>
            <a:r>
              <a:rPr lang="en-US" i="1" dirty="0"/>
              <a:t>”And they continued steadfastly in the apostles’ doctrine and fellowship, in the breaking of bread, and in prayers.”</a:t>
            </a:r>
          </a:p>
          <a:p>
            <a:pPr marL="185684" indent="-185684" eaLnBrk="1" fontAlgn="auto" hangingPunct="1">
              <a:spcBef>
                <a:spcPts val="0"/>
              </a:spcBef>
              <a:spcAft>
                <a:spcPts val="0"/>
              </a:spcAft>
              <a:buFont typeface="Arial" panose="020B0604020202020204" pitchFamily="34" charset="0"/>
              <a:buChar char="•"/>
              <a:defRPr/>
            </a:pPr>
            <a:r>
              <a:rPr lang="en-US" u="sng" dirty="0"/>
              <a:t>Singing</a:t>
            </a:r>
            <a:r>
              <a:rPr lang="en-US" dirty="0"/>
              <a:t>, </a:t>
            </a:r>
            <a:r>
              <a:rPr lang="en-US" b="1" dirty="0"/>
              <a:t>(Colossians 3:16), </a:t>
            </a:r>
            <a:r>
              <a:rPr lang="en-US" i="1" dirty="0"/>
              <a:t>”Let the word of Christ dwell in you richly in all wisdom, teaching and admonishing one another in psalms and hymns and spiritual songs, singing with grace in your hearts to the Lord.”</a:t>
            </a:r>
          </a:p>
          <a:p>
            <a:pPr marL="185684" indent="-185684" eaLnBrk="1" fontAlgn="auto" hangingPunct="1">
              <a:spcBef>
                <a:spcPts val="0"/>
              </a:spcBef>
              <a:spcAft>
                <a:spcPts val="0"/>
              </a:spcAft>
              <a:buFont typeface="Arial" panose="020B0604020202020204" pitchFamily="34" charset="0"/>
              <a:buChar char="•"/>
              <a:defRPr/>
            </a:pPr>
            <a:r>
              <a:rPr lang="en-US" u="sng" dirty="0"/>
              <a:t>Partaking of the Lord’s Supper</a:t>
            </a:r>
            <a:r>
              <a:rPr lang="en-US" dirty="0"/>
              <a:t> (a memorial of the Lord’s death, using as emblems unleavened bread and grape juice), </a:t>
            </a:r>
            <a:r>
              <a:rPr lang="en-US" b="1" dirty="0"/>
              <a:t>(Matthew 26:26-29), </a:t>
            </a:r>
            <a:r>
              <a:rPr lang="en-US" b="1" i="1" baseline="30000" dirty="0"/>
              <a:t>“</a:t>
            </a:r>
            <a:r>
              <a:rPr lang="en-US" i="1" dirty="0"/>
              <a:t>And as they were eating, Jesus took bread, blessed and broke it, and gave it to the disciples and said, “Take, eat; this is My body.” </a:t>
            </a:r>
            <a:r>
              <a:rPr lang="en-US" i="1" baseline="30000" dirty="0"/>
              <a:t>27</a:t>
            </a:r>
            <a:r>
              <a:rPr lang="en-US" i="1" dirty="0"/>
              <a:t> Then He took the cup, and gave thanks, and gave it to them, saying, “Drink from it, all of you.</a:t>
            </a:r>
            <a:r>
              <a:rPr lang="en-US" i="1" baseline="30000" dirty="0"/>
              <a:t> 28</a:t>
            </a:r>
            <a:r>
              <a:rPr lang="en-US" i="1" dirty="0"/>
              <a:t> For this is My blood of the new covenant, which is shed for many for the remission of sins.</a:t>
            </a:r>
            <a:r>
              <a:rPr lang="en-US" i="1" baseline="30000" dirty="0"/>
              <a:t> 29</a:t>
            </a:r>
            <a:r>
              <a:rPr lang="en-US" i="1" dirty="0"/>
              <a:t> But I say to you, I will not drink of this fruit of the vine from now on until that day when I drink it new with you in My Father's kingdom.”</a:t>
            </a:r>
          </a:p>
          <a:p>
            <a:pPr marL="185684" indent="-185684" eaLnBrk="1" fontAlgn="auto" hangingPunct="1">
              <a:spcBef>
                <a:spcPts val="0"/>
              </a:spcBef>
              <a:spcAft>
                <a:spcPts val="0"/>
              </a:spcAft>
              <a:buFont typeface="Arial" panose="020B0604020202020204" pitchFamily="34" charset="0"/>
              <a:buChar char="•"/>
              <a:defRPr/>
            </a:pPr>
            <a:r>
              <a:rPr lang="en-US" u="sng" dirty="0"/>
              <a:t>Voluntary giving</a:t>
            </a:r>
            <a:r>
              <a:rPr lang="en-US" dirty="0"/>
              <a:t>, </a:t>
            </a:r>
            <a:r>
              <a:rPr lang="en-US" b="1" dirty="0"/>
              <a:t>(1 Corinthians 16:1-2), </a:t>
            </a:r>
            <a:r>
              <a:rPr lang="en-US" i="1" dirty="0"/>
              <a:t>“Now concerning the collection for the saints, as I have given orders to the churches of Galatia, so you must do also:</a:t>
            </a:r>
            <a:r>
              <a:rPr lang="en-US" i="1" baseline="30000" dirty="0"/>
              <a:t> 2</a:t>
            </a:r>
            <a:r>
              <a:rPr lang="en-US" i="1" dirty="0"/>
              <a:t> On the first day of the week let each one of you lay something aside, storing up as he may prosper, that there be no collections when I come.”</a:t>
            </a:r>
          </a:p>
          <a:p>
            <a:pPr marL="185684" indent="-185684" eaLnBrk="1" fontAlgn="auto" hangingPunct="1">
              <a:spcBef>
                <a:spcPts val="0"/>
              </a:spcBef>
              <a:spcAft>
                <a:spcPts val="0"/>
              </a:spcAft>
              <a:buFont typeface="Arial" panose="020B0604020202020204" pitchFamily="34" charset="0"/>
              <a:buChar char="•"/>
              <a:defRPr/>
            </a:pPr>
            <a:r>
              <a:rPr lang="en-US" u="sng" dirty="0"/>
              <a:t>Preaching of the gospel,</a:t>
            </a:r>
            <a:r>
              <a:rPr lang="en-US" dirty="0"/>
              <a:t> </a:t>
            </a:r>
            <a:r>
              <a:rPr lang="en-US" b="1" dirty="0"/>
              <a:t>(Acts 20:7), </a:t>
            </a:r>
            <a:r>
              <a:rPr lang="en-US" i="1" dirty="0"/>
              <a:t>“Now on the first day of the week, when the disciples came together to break bread, Paul, ready to depart the next day, spoke to them and continued his message until midnight.”</a:t>
            </a:r>
          </a:p>
          <a:p>
            <a:pPr eaLnBrk="1" fontAlgn="auto" hangingPunct="1">
              <a:spcBef>
                <a:spcPts val="0"/>
              </a:spcBef>
              <a:spcAft>
                <a:spcPts val="0"/>
              </a:spcAft>
              <a:defRPr/>
            </a:pPr>
            <a:r>
              <a:rPr lang="en-US" b="1" dirty="0"/>
              <a:t>This we do every first day of the week.</a:t>
            </a:r>
          </a:p>
          <a:p>
            <a:pPr eaLnBrk="1" fontAlgn="auto" hangingPunct="1">
              <a:spcBef>
                <a:spcPts val="0"/>
              </a:spcBef>
              <a:spcAft>
                <a:spcPts val="0"/>
              </a:spcAft>
              <a:defRPr/>
            </a:pPr>
            <a:endParaRPr lang="en-US" dirty="0"/>
          </a:p>
        </p:txBody>
      </p:sp>
      <p:sp>
        <p:nvSpPr>
          <p:cNvPr id="17412" name="Slide Number Placeholder 3">
            <a:extLst>
              <a:ext uri="{FF2B5EF4-FFF2-40B4-BE49-F238E27FC236}">
                <a16:creationId xmlns:a16="http://schemas.microsoft.com/office/drawing/2014/main" id="{5BFB3F15-9CEE-B4D1-F725-ECE09BFABB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F4A31AF-1BE3-4B34-BE25-CC57C25CEF4A}" type="slidenum">
              <a:rPr lang="en-US" altLang="en-US"/>
              <a:pPr/>
              <a:t>23</a:t>
            </a:fld>
            <a:endParaRPr lang="en-US" altLang="en-US"/>
          </a:p>
        </p:txBody>
      </p:sp>
      <p:sp>
        <p:nvSpPr>
          <p:cNvPr id="17413" name="Date Placeholder 4">
            <a:extLst>
              <a:ext uri="{FF2B5EF4-FFF2-40B4-BE49-F238E27FC236}">
                <a16:creationId xmlns:a16="http://schemas.microsoft.com/office/drawing/2014/main" id="{9BDD1E6B-0CDD-781B-7017-4C281460156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7414" name="Footer Placeholder 5">
            <a:extLst>
              <a:ext uri="{FF2B5EF4-FFF2-40B4-BE49-F238E27FC236}">
                <a16:creationId xmlns:a16="http://schemas.microsoft.com/office/drawing/2014/main" id="{DC535A9B-A952-3C93-303A-BFE01778109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2118491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26714CB-2746-6B76-E8AA-E5244F2D2FF1}"/>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AFBFF1-6CD6-CCDE-407D-9C1ED70C3F13}"/>
              </a:ext>
            </a:extLst>
          </p:cNvPr>
          <p:cNvSpPr>
            <a:spLocks noGrp="1"/>
          </p:cNvSpPr>
          <p:nvPr>
            <p:ph type="body" idx="1"/>
          </p:nvPr>
        </p:nvSpPr>
        <p:spPr/>
        <p:txBody>
          <a:bodyPr/>
          <a:lstStyle/>
          <a:p>
            <a:pPr marL="185684" indent="-185684" eaLnBrk="1" fontAlgn="auto" hangingPunct="1">
              <a:spcBef>
                <a:spcPts val="0"/>
              </a:spcBef>
              <a:spcAft>
                <a:spcPts val="0"/>
              </a:spcAft>
              <a:buFont typeface="Arial" panose="020B0604020202020204" pitchFamily="34" charset="0"/>
              <a:buChar char="•"/>
              <a:defRPr/>
            </a:pPr>
            <a:r>
              <a:rPr lang="en-US" dirty="0"/>
              <a:t>The discerning listener notes that each question was answered by an appeal to scripture. </a:t>
            </a:r>
          </a:p>
          <a:p>
            <a:pPr marL="680842" lvl="1" indent="-185684" eaLnBrk="1" fontAlgn="auto" hangingPunct="1">
              <a:spcBef>
                <a:spcPts val="0"/>
              </a:spcBef>
              <a:spcAft>
                <a:spcPts val="0"/>
              </a:spcAft>
              <a:buFont typeface="Arial" panose="020B0604020202020204" pitchFamily="34" charset="0"/>
              <a:buChar char="•"/>
              <a:defRPr/>
            </a:pPr>
            <a:r>
              <a:rPr lang="en-US" dirty="0"/>
              <a:t>The church of Christ is not a denomination. </a:t>
            </a:r>
          </a:p>
          <a:p>
            <a:pPr marL="680842" lvl="1" indent="-185684" eaLnBrk="1" fontAlgn="auto" hangingPunct="1">
              <a:spcBef>
                <a:spcPts val="0"/>
              </a:spcBef>
              <a:spcAft>
                <a:spcPts val="0"/>
              </a:spcAft>
              <a:buFont typeface="Arial" panose="020B0604020202020204" pitchFamily="34" charset="0"/>
              <a:buChar char="•"/>
              <a:defRPr/>
            </a:pPr>
            <a:r>
              <a:rPr lang="en-US" dirty="0"/>
              <a:t>It does not have a modern origin and head. I</a:t>
            </a:r>
          </a:p>
          <a:p>
            <a:pPr marL="680842" lvl="1" indent="-185684" eaLnBrk="1" fontAlgn="auto" hangingPunct="1">
              <a:spcBef>
                <a:spcPts val="0"/>
              </a:spcBef>
              <a:spcAft>
                <a:spcPts val="0"/>
              </a:spcAft>
              <a:buFont typeface="Arial" panose="020B0604020202020204" pitchFamily="34" charset="0"/>
              <a:buChar char="•"/>
              <a:defRPr/>
            </a:pPr>
            <a:r>
              <a:rPr lang="en-US" dirty="0"/>
              <a:t>t is the church established by Jesus. </a:t>
            </a:r>
            <a:r>
              <a:rPr lang="en-US" b="1" dirty="0"/>
              <a:t>It is His church, governed by His will!</a:t>
            </a:r>
            <a:endParaRPr lang="en-US" dirty="0"/>
          </a:p>
          <a:p>
            <a:pPr eaLnBrk="1" fontAlgn="auto" hangingPunct="1">
              <a:spcBef>
                <a:spcPts val="0"/>
              </a:spcBef>
              <a:spcAft>
                <a:spcPts val="0"/>
              </a:spcAft>
              <a:defRPr/>
            </a:pPr>
            <a:endParaRPr lang="en-US" dirty="0"/>
          </a:p>
        </p:txBody>
      </p:sp>
      <p:sp>
        <p:nvSpPr>
          <p:cNvPr id="19460" name="Slide Number Placeholder 3">
            <a:extLst>
              <a:ext uri="{FF2B5EF4-FFF2-40B4-BE49-F238E27FC236}">
                <a16:creationId xmlns:a16="http://schemas.microsoft.com/office/drawing/2014/main" id="{A3B303CD-1AC1-1B1E-6BC6-4BBA1FB99A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FF2B842-2323-4F69-B901-39E770DEB5ED}" type="slidenum">
              <a:rPr lang="en-US" altLang="en-US"/>
              <a:pPr/>
              <a:t>24</a:t>
            </a:fld>
            <a:endParaRPr lang="en-US" altLang="en-US"/>
          </a:p>
        </p:txBody>
      </p:sp>
      <p:sp>
        <p:nvSpPr>
          <p:cNvPr id="19461" name="Date Placeholder 4">
            <a:extLst>
              <a:ext uri="{FF2B5EF4-FFF2-40B4-BE49-F238E27FC236}">
                <a16:creationId xmlns:a16="http://schemas.microsoft.com/office/drawing/2014/main" id="{AB9F1AF5-86F2-F2DB-2977-F3593059EC0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19462" name="Footer Placeholder 5">
            <a:extLst>
              <a:ext uri="{FF2B5EF4-FFF2-40B4-BE49-F238E27FC236}">
                <a16:creationId xmlns:a16="http://schemas.microsoft.com/office/drawing/2014/main" id="{3E48A872-0874-2D69-516B-EE8ECC3FA9F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2552CF9-90DD-A123-0C47-0DED0C0AA2C5}"/>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D3EA24-5B7E-43A9-50FA-01E9D0D50B4D}"/>
              </a:ext>
            </a:extLst>
          </p:cNvPr>
          <p:cNvSpPr>
            <a:spLocks noGrp="1"/>
          </p:cNvSpPr>
          <p:nvPr>
            <p:ph type="body" idx="1"/>
          </p:nvPr>
        </p:nvSpPr>
        <p:spPr/>
        <p:txBody>
          <a:bodyPr/>
          <a:lstStyle/>
          <a:p>
            <a:pPr eaLnBrk="1" fontAlgn="auto" hangingPunct="1">
              <a:spcBef>
                <a:spcPts val="0"/>
              </a:spcBef>
              <a:spcAft>
                <a:spcPts val="0"/>
              </a:spcAft>
              <a:defRPr/>
            </a:pPr>
            <a:r>
              <a:rPr lang="en-US" b="1" dirty="0"/>
              <a:t>FAQ 1: When and where was the first congregation of churches of Christ begun?</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The Old Testament predicted the eventual beginning of Christ’s church, </a:t>
            </a:r>
          </a:p>
          <a:p>
            <a:pPr eaLnBrk="1" fontAlgn="auto" hangingPunct="1">
              <a:spcBef>
                <a:spcPts val="0"/>
              </a:spcBef>
              <a:spcAft>
                <a:spcPts val="0"/>
              </a:spcAft>
              <a:defRPr/>
            </a:pPr>
            <a:r>
              <a:rPr lang="en-US" b="1" dirty="0"/>
              <a:t>(Isaiah 2:2-3), </a:t>
            </a:r>
            <a:r>
              <a:rPr lang="en-US" i="1" dirty="0"/>
              <a:t>“Now it shall come to pass </a:t>
            </a:r>
            <a:r>
              <a:rPr lang="en-US" b="1" i="1" dirty="0"/>
              <a:t>in the latter days </a:t>
            </a:r>
            <a:r>
              <a:rPr lang="en-US" i="1" dirty="0"/>
              <a:t>that the mountain of the Lord's house shall be established on the top of the mountains, and shall be exalted above the hills;</a:t>
            </a:r>
            <a:br>
              <a:rPr lang="en-US" i="1" dirty="0"/>
            </a:br>
            <a:r>
              <a:rPr lang="en-US" i="1" dirty="0"/>
              <a:t>And </a:t>
            </a:r>
            <a:r>
              <a:rPr lang="en-US" b="1" i="1" dirty="0"/>
              <a:t>all nations shall flow to it</a:t>
            </a:r>
            <a:r>
              <a:rPr lang="en-US" i="1" dirty="0"/>
              <a:t>. </a:t>
            </a:r>
            <a:r>
              <a:rPr lang="en-US" i="1" baseline="30000" dirty="0"/>
              <a:t>3</a:t>
            </a:r>
            <a:r>
              <a:rPr lang="en-US" i="1" dirty="0"/>
              <a:t> Many people shall come and say, “Come, and let us go up to the mountain of the Lord, to the house of the God of Jacob; He will teach us His ways,</a:t>
            </a:r>
            <a:br>
              <a:rPr lang="en-US" i="1" dirty="0"/>
            </a:br>
            <a:r>
              <a:rPr lang="en-US" i="1" dirty="0"/>
              <a:t>And we shall walk in His paths.” For out of Zion shall go forth the law, and the word of the Lord from </a:t>
            </a:r>
            <a:r>
              <a:rPr lang="en-US" b="1" i="1" dirty="0"/>
              <a:t>Jerusalem</a:t>
            </a:r>
            <a:r>
              <a:rPr lang="en-US" i="1" dirty="0"/>
              <a:t>.”</a:t>
            </a:r>
          </a:p>
          <a:p>
            <a:pPr marL="185684" indent="-185684" eaLnBrk="1" fontAlgn="auto" hangingPunct="1">
              <a:spcBef>
                <a:spcPts val="0"/>
              </a:spcBef>
              <a:spcAft>
                <a:spcPts val="0"/>
              </a:spcAft>
              <a:buFont typeface="Arial" panose="020B0604020202020204" pitchFamily="34" charset="0"/>
              <a:buChar char="•"/>
              <a:defRPr/>
            </a:pPr>
            <a:r>
              <a:rPr lang="en-US" b="1" dirty="0"/>
              <a:t>Jesus promised to establish or </a:t>
            </a:r>
            <a:r>
              <a:rPr lang="en-US" b="1" i="1" dirty="0"/>
              <a:t>“build”</a:t>
            </a:r>
            <a:r>
              <a:rPr lang="en-US" b="1" dirty="0"/>
              <a:t> his church. </a:t>
            </a:r>
          </a:p>
          <a:p>
            <a:pPr eaLnBrk="1" fontAlgn="auto" hangingPunct="1">
              <a:spcBef>
                <a:spcPts val="0"/>
              </a:spcBef>
              <a:spcAft>
                <a:spcPts val="0"/>
              </a:spcAft>
              <a:defRPr/>
            </a:pPr>
            <a:r>
              <a:rPr lang="en-US" b="1" dirty="0"/>
              <a:t>(Matthew 16:18), </a:t>
            </a:r>
            <a:r>
              <a:rPr lang="en-US" i="1" dirty="0"/>
              <a:t>“And I also say to you that you are Peter, and on this rock I will build My church, and the gates of Hades shall not prevail against it.”</a:t>
            </a:r>
          </a:p>
          <a:p>
            <a:pPr marL="185684" indent="-185684" eaLnBrk="1" fontAlgn="auto" hangingPunct="1">
              <a:spcBef>
                <a:spcPts val="0"/>
              </a:spcBef>
              <a:spcAft>
                <a:spcPts val="0"/>
              </a:spcAft>
              <a:buFont typeface="Arial" panose="020B0604020202020204" pitchFamily="34" charset="0"/>
              <a:buChar char="•"/>
              <a:defRPr/>
            </a:pPr>
            <a:r>
              <a:rPr lang="en-US" dirty="0"/>
              <a:t>With His victory over death, He established that church on the first Pentecost following His resurrection, in the city of Jerusalem. </a:t>
            </a:r>
          </a:p>
          <a:p>
            <a:pPr marL="185684" indent="-185684" eaLnBrk="1" fontAlgn="auto" hangingPunct="1">
              <a:spcBef>
                <a:spcPts val="0"/>
              </a:spcBef>
              <a:spcAft>
                <a:spcPts val="0"/>
              </a:spcAft>
              <a:buFont typeface="Arial" panose="020B0604020202020204" pitchFamily="34" charset="0"/>
              <a:buChar char="•"/>
              <a:defRPr/>
            </a:pPr>
            <a:r>
              <a:rPr lang="en-US" dirty="0"/>
              <a:t>This is where the gospel was first preached by the apostle Peter, and the historian Luke wrote, </a:t>
            </a:r>
            <a:r>
              <a:rPr lang="en-US" i="1" dirty="0"/>
              <a:t>“Then those who gladly received his word were baptized…”</a:t>
            </a:r>
            <a:r>
              <a:rPr lang="en-US" dirty="0"/>
              <a:t> </a:t>
            </a:r>
            <a:r>
              <a:rPr lang="en-US" b="1" dirty="0"/>
              <a:t>(Acts 2:41). </a:t>
            </a:r>
          </a:p>
          <a:p>
            <a:pPr marL="185684" indent="-185684" eaLnBrk="1" fontAlgn="auto" hangingPunct="1">
              <a:spcBef>
                <a:spcPts val="0"/>
              </a:spcBef>
              <a:spcAft>
                <a:spcPts val="0"/>
              </a:spcAft>
              <a:buFont typeface="Arial" panose="020B0604020202020204" pitchFamily="34" charset="0"/>
              <a:buChar char="•"/>
              <a:defRPr/>
            </a:pPr>
            <a:r>
              <a:rPr lang="en-US" dirty="0"/>
              <a:t>On that day 3,000 souls were saved, and the church was established in fulfillment of prophecy </a:t>
            </a:r>
          </a:p>
          <a:p>
            <a:pPr eaLnBrk="1" fontAlgn="auto" hangingPunct="1">
              <a:spcBef>
                <a:spcPts val="0"/>
              </a:spcBef>
              <a:spcAft>
                <a:spcPts val="0"/>
              </a:spcAft>
              <a:defRPr/>
            </a:pPr>
            <a:r>
              <a:rPr lang="en-US" b="1" dirty="0"/>
              <a:t>(Daniel 2:44), </a:t>
            </a:r>
            <a:r>
              <a:rPr lang="en-US" i="1" dirty="0"/>
              <a:t>“And in the days of these kings the God of heaven will set up a kingdom which shall never be destroyed; and the kingdom shall not be left to other people; it shall break in pieces and consume all these kingdoms, and it shall stand forever.</a:t>
            </a:r>
            <a:r>
              <a:rPr lang="en-US" i="1" baseline="30000" dirty="0"/>
              <a:t>”</a:t>
            </a:r>
            <a:endParaRPr lang="en-US" i="1" dirty="0"/>
          </a:p>
        </p:txBody>
      </p:sp>
      <p:sp>
        <p:nvSpPr>
          <p:cNvPr id="7172" name="Slide Number Placeholder 3">
            <a:extLst>
              <a:ext uri="{FF2B5EF4-FFF2-40B4-BE49-F238E27FC236}">
                <a16:creationId xmlns:a16="http://schemas.microsoft.com/office/drawing/2014/main" id="{2667F3F4-AC87-D01C-936D-3F7886D777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39E86EB6-C19D-47AC-B5C5-728E0975871A}" type="slidenum">
              <a:rPr lang="en-US" altLang="en-US"/>
              <a:pPr/>
              <a:t>3</a:t>
            </a:fld>
            <a:endParaRPr lang="en-US" altLang="en-US"/>
          </a:p>
        </p:txBody>
      </p:sp>
      <p:sp>
        <p:nvSpPr>
          <p:cNvPr id="7173" name="Date Placeholder 4">
            <a:extLst>
              <a:ext uri="{FF2B5EF4-FFF2-40B4-BE49-F238E27FC236}">
                <a16:creationId xmlns:a16="http://schemas.microsoft.com/office/drawing/2014/main" id="{EAE31215-0367-9989-8534-804655B9705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7174" name="Footer Placeholder 5">
            <a:extLst>
              <a:ext uri="{FF2B5EF4-FFF2-40B4-BE49-F238E27FC236}">
                <a16:creationId xmlns:a16="http://schemas.microsoft.com/office/drawing/2014/main" id="{749E4446-82BC-8E4E-8DC5-060006C2815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23324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2552CF9-90DD-A123-0C47-0DED0C0AA2C5}"/>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D3EA24-5B7E-43A9-50FA-01E9D0D50B4D}"/>
              </a:ext>
            </a:extLst>
          </p:cNvPr>
          <p:cNvSpPr>
            <a:spLocks noGrp="1"/>
          </p:cNvSpPr>
          <p:nvPr>
            <p:ph type="body" idx="1"/>
          </p:nvPr>
        </p:nvSpPr>
        <p:spPr/>
        <p:txBody>
          <a:bodyPr/>
          <a:lstStyle/>
          <a:p>
            <a:pPr eaLnBrk="1" fontAlgn="auto" hangingPunct="1">
              <a:spcBef>
                <a:spcPts val="0"/>
              </a:spcBef>
              <a:spcAft>
                <a:spcPts val="0"/>
              </a:spcAft>
              <a:defRPr/>
            </a:pPr>
            <a:r>
              <a:rPr lang="en-US" b="1" dirty="0"/>
              <a:t>FAQ 1: When and where was the first congregation of churches of Christ begun?</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The Old Testament predicted the eventual beginning of Christ’s church, </a:t>
            </a:r>
          </a:p>
          <a:p>
            <a:pPr eaLnBrk="1" fontAlgn="auto" hangingPunct="1">
              <a:spcBef>
                <a:spcPts val="0"/>
              </a:spcBef>
              <a:spcAft>
                <a:spcPts val="0"/>
              </a:spcAft>
              <a:defRPr/>
            </a:pPr>
            <a:r>
              <a:rPr lang="en-US" b="1" dirty="0"/>
              <a:t>(Isaiah 2:2-3), </a:t>
            </a:r>
            <a:r>
              <a:rPr lang="en-US" i="1" dirty="0"/>
              <a:t>“Now it shall come to pass </a:t>
            </a:r>
            <a:r>
              <a:rPr lang="en-US" b="1" i="1" dirty="0"/>
              <a:t>in the latter days </a:t>
            </a:r>
            <a:r>
              <a:rPr lang="en-US" i="1" dirty="0"/>
              <a:t>that the mountain of the Lord's house shall be established on the top of the mountains, and shall be exalted above the hills;</a:t>
            </a:r>
            <a:br>
              <a:rPr lang="en-US" i="1" dirty="0"/>
            </a:br>
            <a:r>
              <a:rPr lang="en-US" i="1" dirty="0"/>
              <a:t>And </a:t>
            </a:r>
            <a:r>
              <a:rPr lang="en-US" b="1" i="1" dirty="0"/>
              <a:t>all nations shall flow to it</a:t>
            </a:r>
            <a:r>
              <a:rPr lang="en-US" i="1" dirty="0"/>
              <a:t>. </a:t>
            </a:r>
            <a:r>
              <a:rPr lang="en-US" i="1" baseline="30000" dirty="0"/>
              <a:t>3</a:t>
            </a:r>
            <a:r>
              <a:rPr lang="en-US" i="1" dirty="0"/>
              <a:t> Many people shall come and say, “Come, and let us go up to the mountain of the Lord, to the house of the God of Jacob; He will teach us His ways,</a:t>
            </a:r>
            <a:br>
              <a:rPr lang="en-US" i="1" dirty="0"/>
            </a:br>
            <a:r>
              <a:rPr lang="en-US" i="1" dirty="0"/>
              <a:t>And we shall walk in His paths.” For out of Zion shall go forth the law, and the word of the Lord from </a:t>
            </a:r>
            <a:r>
              <a:rPr lang="en-US" b="1" i="1" dirty="0"/>
              <a:t>Jerusalem</a:t>
            </a:r>
            <a:r>
              <a:rPr lang="en-US" i="1" dirty="0"/>
              <a:t>.”</a:t>
            </a:r>
          </a:p>
          <a:p>
            <a:pPr marL="185684" indent="-185684" eaLnBrk="1" fontAlgn="auto" hangingPunct="1">
              <a:spcBef>
                <a:spcPts val="0"/>
              </a:spcBef>
              <a:spcAft>
                <a:spcPts val="0"/>
              </a:spcAft>
              <a:buFont typeface="Arial" panose="020B0604020202020204" pitchFamily="34" charset="0"/>
              <a:buChar char="•"/>
              <a:defRPr/>
            </a:pPr>
            <a:r>
              <a:rPr lang="en-US" b="1" dirty="0"/>
              <a:t>Jesus promised to establish or </a:t>
            </a:r>
            <a:r>
              <a:rPr lang="en-US" b="1" i="1" dirty="0"/>
              <a:t>“build”</a:t>
            </a:r>
            <a:r>
              <a:rPr lang="en-US" b="1" dirty="0"/>
              <a:t> his church. </a:t>
            </a:r>
          </a:p>
          <a:p>
            <a:pPr eaLnBrk="1" fontAlgn="auto" hangingPunct="1">
              <a:spcBef>
                <a:spcPts val="0"/>
              </a:spcBef>
              <a:spcAft>
                <a:spcPts val="0"/>
              </a:spcAft>
              <a:defRPr/>
            </a:pPr>
            <a:r>
              <a:rPr lang="en-US" b="1" dirty="0"/>
              <a:t>(Matthew 16:18), </a:t>
            </a:r>
            <a:r>
              <a:rPr lang="en-US" i="1" dirty="0"/>
              <a:t>“And I also say to you that you are Peter, and on this rock I will build My church, and the gates of Hades shall not prevail against it.”</a:t>
            </a:r>
          </a:p>
          <a:p>
            <a:pPr marL="185684" indent="-185684" eaLnBrk="1" fontAlgn="auto" hangingPunct="1">
              <a:spcBef>
                <a:spcPts val="0"/>
              </a:spcBef>
              <a:spcAft>
                <a:spcPts val="0"/>
              </a:spcAft>
              <a:buFont typeface="Arial" panose="020B0604020202020204" pitchFamily="34" charset="0"/>
              <a:buChar char="•"/>
              <a:defRPr/>
            </a:pPr>
            <a:r>
              <a:rPr lang="en-US" dirty="0"/>
              <a:t>With His victory over death, He established that church on the first Pentecost following His resurrection, in the city of Jerusalem. </a:t>
            </a:r>
          </a:p>
          <a:p>
            <a:pPr marL="185684" indent="-185684" eaLnBrk="1" fontAlgn="auto" hangingPunct="1">
              <a:spcBef>
                <a:spcPts val="0"/>
              </a:spcBef>
              <a:spcAft>
                <a:spcPts val="0"/>
              </a:spcAft>
              <a:buFont typeface="Arial" panose="020B0604020202020204" pitchFamily="34" charset="0"/>
              <a:buChar char="•"/>
              <a:defRPr/>
            </a:pPr>
            <a:r>
              <a:rPr lang="en-US" dirty="0"/>
              <a:t>This is where the gospel was first preached by the apostle Peter, and the historian Luke wrote, </a:t>
            </a:r>
            <a:r>
              <a:rPr lang="en-US" i="1" dirty="0"/>
              <a:t>“Then those who gladly received his word were baptized…”</a:t>
            </a:r>
            <a:r>
              <a:rPr lang="en-US" dirty="0"/>
              <a:t> </a:t>
            </a:r>
            <a:r>
              <a:rPr lang="en-US" b="1" dirty="0"/>
              <a:t>(Acts 2:41). </a:t>
            </a:r>
          </a:p>
          <a:p>
            <a:pPr marL="185684" indent="-185684" eaLnBrk="1" fontAlgn="auto" hangingPunct="1">
              <a:spcBef>
                <a:spcPts val="0"/>
              </a:spcBef>
              <a:spcAft>
                <a:spcPts val="0"/>
              </a:spcAft>
              <a:buFont typeface="Arial" panose="020B0604020202020204" pitchFamily="34" charset="0"/>
              <a:buChar char="•"/>
              <a:defRPr/>
            </a:pPr>
            <a:r>
              <a:rPr lang="en-US" dirty="0"/>
              <a:t>On that day 3,000 souls were saved, and the church was established in fulfillment of prophecy </a:t>
            </a:r>
          </a:p>
          <a:p>
            <a:pPr eaLnBrk="1" fontAlgn="auto" hangingPunct="1">
              <a:spcBef>
                <a:spcPts val="0"/>
              </a:spcBef>
              <a:spcAft>
                <a:spcPts val="0"/>
              </a:spcAft>
              <a:defRPr/>
            </a:pPr>
            <a:r>
              <a:rPr lang="en-US" b="1" dirty="0"/>
              <a:t>(Daniel 2:44), </a:t>
            </a:r>
            <a:r>
              <a:rPr lang="en-US" i="1" dirty="0"/>
              <a:t>“And in the days of these kings the God of heaven will set up a kingdom which shall never be destroyed; and the kingdom shall not be left to other people; it shall break in pieces and consume all these kingdoms, and it shall stand forever.</a:t>
            </a:r>
            <a:r>
              <a:rPr lang="en-US" i="1" baseline="30000" dirty="0"/>
              <a:t>”</a:t>
            </a:r>
            <a:endParaRPr lang="en-US" i="1" dirty="0"/>
          </a:p>
        </p:txBody>
      </p:sp>
      <p:sp>
        <p:nvSpPr>
          <p:cNvPr id="7172" name="Slide Number Placeholder 3">
            <a:extLst>
              <a:ext uri="{FF2B5EF4-FFF2-40B4-BE49-F238E27FC236}">
                <a16:creationId xmlns:a16="http://schemas.microsoft.com/office/drawing/2014/main" id="{2667F3F4-AC87-D01C-936D-3F7886D777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39E86EB6-C19D-47AC-B5C5-728E0975871A}" type="slidenum">
              <a:rPr lang="en-US" altLang="en-US"/>
              <a:pPr/>
              <a:t>4</a:t>
            </a:fld>
            <a:endParaRPr lang="en-US" altLang="en-US"/>
          </a:p>
        </p:txBody>
      </p:sp>
      <p:sp>
        <p:nvSpPr>
          <p:cNvPr id="7173" name="Date Placeholder 4">
            <a:extLst>
              <a:ext uri="{FF2B5EF4-FFF2-40B4-BE49-F238E27FC236}">
                <a16:creationId xmlns:a16="http://schemas.microsoft.com/office/drawing/2014/main" id="{EAE31215-0367-9989-8534-804655B9705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7174" name="Footer Placeholder 5">
            <a:extLst>
              <a:ext uri="{FF2B5EF4-FFF2-40B4-BE49-F238E27FC236}">
                <a16:creationId xmlns:a16="http://schemas.microsoft.com/office/drawing/2014/main" id="{749E4446-82BC-8E4E-8DC5-060006C2815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404021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2552CF9-90DD-A123-0C47-0DED0C0AA2C5}"/>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D3EA24-5B7E-43A9-50FA-01E9D0D50B4D}"/>
              </a:ext>
            </a:extLst>
          </p:cNvPr>
          <p:cNvSpPr>
            <a:spLocks noGrp="1"/>
          </p:cNvSpPr>
          <p:nvPr>
            <p:ph type="body" idx="1"/>
          </p:nvPr>
        </p:nvSpPr>
        <p:spPr/>
        <p:txBody>
          <a:bodyPr/>
          <a:lstStyle/>
          <a:p>
            <a:pPr eaLnBrk="1" fontAlgn="auto" hangingPunct="1">
              <a:spcBef>
                <a:spcPts val="0"/>
              </a:spcBef>
              <a:spcAft>
                <a:spcPts val="0"/>
              </a:spcAft>
              <a:defRPr/>
            </a:pPr>
            <a:r>
              <a:rPr lang="en-US" b="1" dirty="0"/>
              <a:t>FAQ 1: When and where was the first congregation of churches of Christ begun?</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The Old Testament predicted the eventual beginning of Christ’s church, </a:t>
            </a:r>
          </a:p>
          <a:p>
            <a:pPr eaLnBrk="1" fontAlgn="auto" hangingPunct="1">
              <a:spcBef>
                <a:spcPts val="0"/>
              </a:spcBef>
              <a:spcAft>
                <a:spcPts val="0"/>
              </a:spcAft>
              <a:defRPr/>
            </a:pPr>
            <a:r>
              <a:rPr lang="en-US" b="1" dirty="0"/>
              <a:t>(Isaiah 2:2-3), </a:t>
            </a:r>
            <a:r>
              <a:rPr lang="en-US" i="1" dirty="0"/>
              <a:t>“Now it shall come to pass </a:t>
            </a:r>
            <a:r>
              <a:rPr lang="en-US" b="1" i="1" dirty="0"/>
              <a:t>in the latter days </a:t>
            </a:r>
            <a:r>
              <a:rPr lang="en-US" i="1" dirty="0"/>
              <a:t>that the mountain of the Lord's house shall be established on the top of the mountains, and shall be exalted above the hills;</a:t>
            </a:r>
            <a:br>
              <a:rPr lang="en-US" i="1" dirty="0"/>
            </a:br>
            <a:r>
              <a:rPr lang="en-US" i="1" dirty="0"/>
              <a:t>And </a:t>
            </a:r>
            <a:r>
              <a:rPr lang="en-US" b="1" i="1" dirty="0"/>
              <a:t>all nations shall flow to it</a:t>
            </a:r>
            <a:r>
              <a:rPr lang="en-US" i="1" dirty="0"/>
              <a:t>. </a:t>
            </a:r>
            <a:r>
              <a:rPr lang="en-US" i="1" baseline="30000" dirty="0"/>
              <a:t>3</a:t>
            </a:r>
            <a:r>
              <a:rPr lang="en-US" i="1" dirty="0"/>
              <a:t> Many people shall come and say, “Come, and let us go up to the mountain of the Lord, to the house of the God of Jacob; He will teach us His ways,</a:t>
            </a:r>
            <a:br>
              <a:rPr lang="en-US" i="1" dirty="0"/>
            </a:br>
            <a:r>
              <a:rPr lang="en-US" i="1" dirty="0"/>
              <a:t>And we shall walk in His paths.” For out of Zion shall go forth the law, and the word of the Lord from </a:t>
            </a:r>
            <a:r>
              <a:rPr lang="en-US" b="1" i="1" dirty="0"/>
              <a:t>Jerusalem</a:t>
            </a:r>
            <a:r>
              <a:rPr lang="en-US" i="1" dirty="0"/>
              <a:t>.”</a:t>
            </a:r>
          </a:p>
          <a:p>
            <a:pPr marL="185684" indent="-185684" eaLnBrk="1" fontAlgn="auto" hangingPunct="1">
              <a:spcBef>
                <a:spcPts val="0"/>
              </a:spcBef>
              <a:spcAft>
                <a:spcPts val="0"/>
              </a:spcAft>
              <a:buFont typeface="Arial" panose="020B0604020202020204" pitchFamily="34" charset="0"/>
              <a:buChar char="•"/>
              <a:defRPr/>
            </a:pPr>
            <a:r>
              <a:rPr lang="en-US" b="1" dirty="0"/>
              <a:t>Jesus promised to establish or </a:t>
            </a:r>
            <a:r>
              <a:rPr lang="en-US" b="1" i="1" dirty="0"/>
              <a:t>“build”</a:t>
            </a:r>
            <a:r>
              <a:rPr lang="en-US" b="1" dirty="0"/>
              <a:t> his church. </a:t>
            </a:r>
          </a:p>
          <a:p>
            <a:pPr eaLnBrk="1" fontAlgn="auto" hangingPunct="1">
              <a:spcBef>
                <a:spcPts val="0"/>
              </a:spcBef>
              <a:spcAft>
                <a:spcPts val="0"/>
              </a:spcAft>
              <a:defRPr/>
            </a:pPr>
            <a:r>
              <a:rPr lang="en-US" b="1" dirty="0"/>
              <a:t>(Matthew 16:18), </a:t>
            </a:r>
            <a:r>
              <a:rPr lang="en-US" i="1" dirty="0"/>
              <a:t>“And I also say to you that you are Peter, and on this rock I will build My church, and the gates of Hades shall not prevail against it.”</a:t>
            </a:r>
          </a:p>
          <a:p>
            <a:pPr marL="185684" indent="-185684" eaLnBrk="1" fontAlgn="auto" hangingPunct="1">
              <a:spcBef>
                <a:spcPts val="0"/>
              </a:spcBef>
              <a:spcAft>
                <a:spcPts val="0"/>
              </a:spcAft>
              <a:buFont typeface="Arial" panose="020B0604020202020204" pitchFamily="34" charset="0"/>
              <a:buChar char="•"/>
              <a:defRPr/>
            </a:pPr>
            <a:r>
              <a:rPr lang="en-US" dirty="0"/>
              <a:t>With His victory over death, He established that church on the first Pentecost following His resurrection, in the city of Jerusalem. </a:t>
            </a:r>
          </a:p>
          <a:p>
            <a:pPr marL="185684" indent="-185684" eaLnBrk="1" fontAlgn="auto" hangingPunct="1">
              <a:spcBef>
                <a:spcPts val="0"/>
              </a:spcBef>
              <a:spcAft>
                <a:spcPts val="0"/>
              </a:spcAft>
              <a:buFont typeface="Arial" panose="020B0604020202020204" pitchFamily="34" charset="0"/>
              <a:buChar char="•"/>
              <a:defRPr/>
            </a:pPr>
            <a:r>
              <a:rPr lang="en-US" dirty="0"/>
              <a:t>This is where the gospel was first preached by the apostle Peter, and the historian Luke wrote, </a:t>
            </a:r>
            <a:r>
              <a:rPr lang="en-US" i="1" dirty="0"/>
              <a:t>“Then those who gladly received his word were baptized…”</a:t>
            </a:r>
            <a:r>
              <a:rPr lang="en-US" dirty="0"/>
              <a:t> </a:t>
            </a:r>
            <a:r>
              <a:rPr lang="en-US" b="1" dirty="0"/>
              <a:t>(Acts 2:41). </a:t>
            </a:r>
          </a:p>
          <a:p>
            <a:pPr marL="185684" indent="-185684" eaLnBrk="1" fontAlgn="auto" hangingPunct="1">
              <a:spcBef>
                <a:spcPts val="0"/>
              </a:spcBef>
              <a:spcAft>
                <a:spcPts val="0"/>
              </a:spcAft>
              <a:buFont typeface="Arial" panose="020B0604020202020204" pitchFamily="34" charset="0"/>
              <a:buChar char="•"/>
              <a:defRPr/>
            </a:pPr>
            <a:r>
              <a:rPr lang="en-US" dirty="0"/>
              <a:t>On that day 3,000 souls were saved, and the church was established in fulfillment of prophecy </a:t>
            </a:r>
          </a:p>
          <a:p>
            <a:pPr eaLnBrk="1" fontAlgn="auto" hangingPunct="1">
              <a:spcBef>
                <a:spcPts val="0"/>
              </a:spcBef>
              <a:spcAft>
                <a:spcPts val="0"/>
              </a:spcAft>
              <a:defRPr/>
            </a:pPr>
            <a:r>
              <a:rPr lang="en-US" b="1" dirty="0"/>
              <a:t>(Daniel 2:44), </a:t>
            </a:r>
            <a:r>
              <a:rPr lang="en-US" i="1" dirty="0"/>
              <a:t>“And in the days of these kings the God of heaven will set up a kingdom which shall never be destroyed; and the kingdom shall not be left to other people; it shall break in pieces and consume all these kingdoms, and it shall stand forever.</a:t>
            </a:r>
            <a:r>
              <a:rPr lang="en-US" i="1" baseline="30000" dirty="0"/>
              <a:t>”</a:t>
            </a:r>
            <a:endParaRPr lang="en-US" i="1" dirty="0"/>
          </a:p>
        </p:txBody>
      </p:sp>
      <p:sp>
        <p:nvSpPr>
          <p:cNvPr id="7172" name="Slide Number Placeholder 3">
            <a:extLst>
              <a:ext uri="{FF2B5EF4-FFF2-40B4-BE49-F238E27FC236}">
                <a16:creationId xmlns:a16="http://schemas.microsoft.com/office/drawing/2014/main" id="{2667F3F4-AC87-D01C-936D-3F7886D777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39E86EB6-C19D-47AC-B5C5-728E0975871A}" type="slidenum">
              <a:rPr lang="en-US" altLang="en-US"/>
              <a:pPr/>
              <a:t>5</a:t>
            </a:fld>
            <a:endParaRPr lang="en-US" altLang="en-US"/>
          </a:p>
        </p:txBody>
      </p:sp>
      <p:sp>
        <p:nvSpPr>
          <p:cNvPr id="7173" name="Date Placeholder 4">
            <a:extLst>
              <a:ext uri="{FF2B5EF4-FFF2-40B4-BE49-F238E27FC236}">
                <a16:creationId xmlns:a16="http://schemas.microsoft.com/office/drawing/2014/main" id="{EAE31215-0367-9989-8534-804655B9705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7174" name="Footer Placeholder 5">
            <a:extLst>
              <a:ext uri="{FF2B5EF4-FFF2-40B4-BE49-F238E27FC236}">
                <a16:creationId xmlns:a16="http://schemas.microsoft.com/office/drawing/2014/main" id="{749E4446-82BC-8E4E-8DC5-060006C2815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65927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2552CF9-90DD-A123-0C47-0DED0C0AA2C5}"/>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D3EA24-5B7E-43A9-50FA-01E9D0D50B4D}"/>
              </a:ext>
            </a:extLst>
          </p:cNvPr>
          <p:cNvSpPr>
            <a:spLocks noGrp="1"/>
          </p:cNvSpPr>
          <p:nvPr>
            <p:ph type="body" idx="1"/>
          </p:nvPr>
        </p:nvSpPr>
        <p:spPr/>
        <p:txBody>
          <a:bodyPr/>
          <a:lstStyle/>
          <a:p>
            <a:pPr eaLnBrk="1" fontAlgn="auto" hangingPunct="1">
              <a:spcBef>
                <a:spcPts val="0"/>
              </a:spcBef>
              <a:spcAft>
                <a:spcPts val="0"/>
              </a:spcAft>
              <a:defRPr/>
            </a:pPr>
            <a:r>
              <a:rPr lang="en-US" b="1" dirty="0"/>
              <a:t>FAQ 1: When and where was the first congregation of churches of Christ begun?</a:t>
            </a:r>
            <a:endParaRPr lang="en-US" dirty="0"/>
          </a:p>
          <a:p>
            <a:pPr marL="185684" indent="-185684" eaLnBrk="1" fontAlgn="auto" hangingPunct="1">
              <a:spcBef>
                <a:spcPts val="0"/>
              </a:spcBef>
              <a:spcAft>
                <a:spcPts val="0"/>
              </a:spcAft>
              <a:buFont typeface="Arial" panose="020B0604020202020204" pitchFamily="34" charset="0"/>
              <a:buChar char="•"/>
              <a:defRPr/>
            </a:pPr>
            <a:r>
              <a:rPr lang="en-US" b="1" dirty="0"/>
              <a:t>The Old Testament predicted the eventual beginning of Christ’s church, </a:t>
            </a:r>
          </a:p>
          <a:p>
            <a:pPr eaLnBrk="1" fontAlgn="auto" hangingPunct="1">
              <a:spcBef>
                <a:spcPts val="0"/>
              </a:spcBef>
              <a:spcAft>
                <a:spcPts val="0"/>
              </a:spcAft>
              <a:defRPr/>
            </a:pPr>
            <a:r>
              <a:rPr lang="en-US" b="1" dirty="0"/>
              <a:t>(Isaiah 2:2-3), </a:t>
            </a:r>
            <a:r>
              <a:rPr lang="en-US" i="1" dirty="0"/>
              <a:t>“Now it shall come to pass </a:t>
            </a:r>
            <a:r>
              <a:rPr lang="en-US" b="1" i="1" dirty="0"/>
              <a:t>in the latter days </a:t>
            </a:r>
            <a:r>
              <a:rPr lang="en-US" i="1" dirty="0"/>
              <a:t>that the mountain of the Lord's house shall be established on the top of the mountains, and shall be exalted above the hills;</a:t>
            </a:r>
            <a:br>
              <a:rPr lang="en-US" i="1" dirty="0"/>
            </a:br>
            <a:r>
              <a:rPr lang="en-US" i="1" dirty="0"/>
              <a:t>And </a:t>
            </a:r>
            <a:r>
              <a:rPr lang="en-US" b="1" i="1" dirty="0"/>
              <a:t>all nations shall flow to it</a:t>
            </a:r>
            <a:r>
              <a:rPr lang="en-US" i="1" dirty="0"/>
              <a:t>. </a:t>
            </a:r>
            <a:r>
              <a:rPr lang="en-US" i="1" baseline="30000" dirty="0"/>
              <a:t>3</a:t>
            </a:r>
            <a:r>
              <a:rPr lang="en-US" i="1" dirty="0"/>
              <a:t> Many people shall come and say, “Come, and let us go up to the mountain of the Lord, to the house of the God of Jacob; He will teach us His ways,</a:t>
            </a:r>
            <a:br>
              <a:rPr lang="en-US" i="1" dirty="0"/>
            </a:br>
            <a:r>
              <a:rPr lang="en-US" i="1" dirty="0"/>
              <a:t>And we shall walk in His paths.” For out of Zion shall go forth the law, and the word of the Lord from </a:t>
            </a:r>
            <a:r>
              <a:rPr lang="en-US" b="1" i="1" dirty="0"/>
              <a:t>Jerusalem</a:t>
            </a:r>
            <a:r>
              <a:rPr lang="en-US" i="1" dirty="0"/>
              <a:t>.”</a:t>
            </a:r>
          </a:p>
          <a:p>
            <a:pPr marL="185684" indent="-185684" eaLnBrk="1" fontAlgn="auto" hangingPunct="1">
              <a:spcBef>
                <a:spcPts val="0"/>
              </a:spcBef>
              <a:spcAft>
                <a:spcPts val="0"/>
              </a:spcAft>
              <a:buFont typeface="Arial" panose="020B0604020202020204" pitchFamily="34" charset="0"/>
              <a:buChar char="•"/>
              <a:defRPr/>
            </a:pPr>
            <a:r>
              <a:rPr lang="en-US" b="1" dirty="0"/>
              <a:t>Jesus promised to establish or </a:t>
            </a:r>
            <a:r>
              <a:rPr lang="en-US" b="1" i="1" dirty="0"/>
              <a:t>“build”</a:t>
            </a:r>
            <a:r>
              <a:rPr lang="en-US" b="1" dirty="0"/>
              <a:t> his church. </a:t>
            </a:r>
          </a:p>
          <a:p>
            <a:pPr eaLnBrk="1" fontAlgn="auto" hangingPunct="1">
              <a:spcBef>
                <a:spcPts val="0"/>
              </a:spcBef>
              <a:spcAft>
                <a:spcPts val="0"/>
              </a:spcAft>
              <a:defRPr/>
            </a:pPr>
            <a:r>
              <a:rPr lang="en-US" b="1" dirty="0"/>
              <a:t>(Matthew 16:18), </a:t>
            </a:r>
            <a:r>
              <a:rPr lang="en-US" i="1" dirty="0"/>
              <a:t>“And I also say to you that you are Peter, and on this rock I will build My church, and the gates of Hades shall not prevail against it.”</a:t>
            </a:r>
          </a:p>
          <a:p>
            <a:pPr marL="185684" indent="-185684" eaLnBrk="1" fontAlgn="auto" hangingPunct="1">
              <a:spcBef>
                <a:spcPts val="0"/>
              </a:spcBef>
              <a:spcAft>
                <a:spcPts val="0"/>
              </a:spcAft>
              <a:buFont typeface="Arial" panose="020B0604020202020204" pitchFamily="34" charset="0"/>
              <a:buChar char="•"/>
              <a:defRPr/>
            </a:pPr>
            <a:r>
              <a:rPr lang="en-US" dirty="0"/>
              <a:t>With His victory over death, He established that church on the first Pentecost following His resurrection, in the city of Jerusalem. </a:t>
            </a:r>
          </a:p>
          <a:p>
            <a:pPr marL="185684" indent="-185684" eaLnBrk="1" fontAlgn="auto" hangingPunct="1">
              <a:spcBef>
                <a:spcPts val="0"/>
              </a:spcBef>
              <a:spcAft>
                <a:spcPts val="0"/>
              </a:spcAft>
              <a:buFont typeface="Arial" panose="020B0604020202020204" pitchFamily="34" charset="0"/>
              <a:buChar char="•"/>
              <a:defRPr/>
            </a:pPr>
            <a:r>
              <a:rPr lang="en-US" dirty="0"/>
              <a:t>This is where the gospel was first preached by the apostle Peter, and the historian Luke wrote, </a:t>
            </a:r>
            <a:r>
              <a:rPr lang="en-US" i="1" dirty="0"/>
              <a:t>“Then those who gladly received his word were baptized…”</a:t>
            </a:r>
            <a:r>
              <a:rPr lang="en-US" dirty="0"/>
              <a:t> </a:t>
            </a:r>
            <a:r>
              <a:rPr lang="en-US" b="1" dirty="0"/>
              <a:t>(Acts 2:41). </a:t>
            </a:r>
          </a:p>
          <a:p>
            <a:pPr marL="185684" indent="-185684" eaLnBrk="1" fontAlgn="auto" hangingPunct="1">
              <a:spcBef>
                <a:spcPts val="0"/>
              </a:spcBef>
              <a:spcAft>
                <a:spcPts val="0"/>
              </a:spcAft>
              <a:buFont typeface="Arial" panose="020B0604020202020204" pitchFamily="34" charset="0"/>
              <a:buChar char="•"/>
              <a:defRPr/>
            </a:pPr>
            <a:r>
              <a:rPr lang="en-US" dirty="0"/>
              <a:t>On that day 3,000 souls were saved, and the church was established in fulfillment of prophecy </a:t>
            </a:r>
          </a:p>
          <a:p>
            <a:pPr eaLnBrk="1" fontAlgn="auto" hangingPunct="1">
              <a:spcBef>
                <a:spcPts val="0"/>
              </a:spcBef>
              <a:spcAft>
                <a:spcPts val="0"/>
              </a:spcAft>
              <a:defRPr/>
            </a:pPr>
            <a:r>
              <a:rPr lang="en-US" b="1" dirty="0"/>
              <a:t>(Daniel 2:44), </a:t>
            </a:r>
            <a:r>
              <a:rPr lang="en-US" i="1" dirty="0"/>
              <a:t>“And in the days of these kings the God of heaven will set up a kingdom which shall never be destroyed; and the kingdom shall not be left to other people; it shall break in pieces and consume all these kingdoms, and it shall stand forever.</a:t>
            </a:r>
            <a:r>
              <a:rPr lang="en-US" i="1" baseline="30000" dirty="0"/>
              <a:t>”</a:t>
            </a:r>
            <a:endParaRPr lang="en-US" i="1" dirty="0"/>
          </a:p>
        </p:txBody>
      </p:sp>
      <p:sp>
        <p:nvSpPr>
          <p:cNvPr id="7172" name="Slide Number Placeholder 3">
            <a:extLst>
              <a:ext uri="{FF2B5EF4-FFF2-40B4-BE49-F238E27FC236}">
                <a16:creationId xmlns:a16="http://schemas.microsoft.com/office/drawing/2014/main" id="{2667F3F4-AC87-D01C-936D-3F7886D777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39E86EB6-C19D-47AC-B5C5-728E0975871A}" type="slidenum">
              <a:rPr lang="en-US" altLang="en-US"/>
              <a:pPr/>
              <a:t>6</a:t>
            </a:fld>
            <a:endParaRPr lang="en-US" altLang="en-US"/>
          </a:p>
        </p:txBody>
      </p:sp>
      <p:sp>
        <p:nvSpPr>
          <p:cNvPr id="7173" name="Date Placeholder 4">
            <a:extLst>
              <a:ext uri="{FF2B5EF4-FFF2-40B4-BE49-F238E27FC236}">
                <a16:creationId xmlns:a16="http://schemas.microsoft.com/office/drawing/2014/main" id="{EAE31215-0367-9989-8534-804655B9705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7174" name="Footer Placeholder 5">
            <a:extLst>
              <a:ext uri="{FF2B5EF4-FFF2-40B4-BE49-F238E27FC236}">
                <a16:creationId xmlns:a16="http://schemas.microsoft.com/office/drawing/2014/main" id="{749E4446-82BC-8E4E-8DC5-060006C2815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408968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7481D83-7A5A-C820-FCB1-4F5CA7EE90B6}"/>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F796566-7448-314F-039D-FD855B7F1DD0}"/>
              </a:ext>
            </a:extLst>
          </p:cNvPr>
          <p:cNvSpPr>
            <a:spLocks noGrp="1"/>
          </p:cNvSpPr>
          <p:nvPr>
            <p:ph type="body" idx="1"/>
          </p:nvPr>
        </p:nvSpPr>
        <p:spPr/>
        <p:txBody>
          <a:bodyPr/>
          <a:lstStyle/>
          <a:p>
            <a:pPr eaLnBrk="1" fontAlgn="auto" hangingPunct="1">
              <a:spcBef>
                <a:spcPts val="0"/>
              </a:spcBef>
              <a:spcAft>
                <a:spcPts val="0"/>
              </a:spcAft>
              <a:defRPr/>
            </a:pPr>
            <a:r>
              <a:rPr lang="en-US" b="1" dirty="0"/>
              <a:t>FAQ 2: What or who is its founder and foundation?</a:t>
            </a:r>
          </a:p>
          <a:p>
            <a:pPr marL="185684" indent="-185684" eaLnBrk="1" fontAlgn="auto" hangingPunct="1">
              <a:spcBef>
                <a:spcPts val="0"/>
              </a:spcBef>
              <a:spcAft>
                <a:spcPts val="0"/>
              </a:spcAft>
              <a:buFont typeface="Arial" panose="020B0604020202020204" pitchFamily="34" charset="0"/>
              <a:buChar char="•"/>
              <a:defRPr/>
            </a:pPr>
            <a:r>
              <a:rPr lang="en-US" dirty="0"/>
              <a:t>It should be evident from the name that the founder of the church of Christ is Jesus Christ. </a:t>
            </a:r>
            <a:endParaRPr lang="en-US" b="1" dirty="0"/>
          </a:p>
          <a:p>
            <a:pPr eaLnBrk="1" fontAlgn="auto" hangingPunct="1">
              <a:spcBef>
                <a:spcPts val="0"/>
              </a:spcBef>
              <a:spcAft>
                <a:spcPts val="0"/>
              </a:spcAft>
              <a:defRPr/>
            </a:pPr>
            <a:r>
              <a:rPr lang="en-US" b="1" dirty="0"/>
              <a:t>(Matthew 16:18), </a:t>
            </a:r>
            <a:r>
              <a:rPr lang="en-US" b="1" i="1" dirty="0"/>
              <a:t>“</a:t>
            </a:r>
            <a:r>
              <a:rPr lang="en-US" i="1" dirty="0"/>
              <a:t>And I also say to you that you are Peter, and on </a:t>
            </a:r>
            <a:r>
              <a:rPr lang="en-US" b="1" i="1" dirty="0"/>
              <a:t>this rock </a:t>
            </a:r>
            <a:r>
              <a:rPr lang="en-US" i="1" dirty="0"/>
              <a:t>I will build My church, and the gates of Hades shall not prevail against it.”</a:t>
            </a:r>
          </a:p>
          <a:p>
            <a:pPr marL="680842" lvl="1" indent="-185684" eaLnBrk="1" fontAlgn="auto" hangingPunct="1">
              <a:spcBef>
                <a:spcPts val="0"/>
              </a:spcBef>
              <a:spcAft>
                <a:spcPts val="0"/>
              </a:spcAft>
              <a:buFont typeface="Arial" panose="020B0604020202020204" pitchFamily="34" charset="0"/>
              <a:buChar char="•"/>
              <a:defRPr/>
            </a:pPr>
            <a:r>
              <a:rPr lang="en-US" b="1" i="1" dirty="0"/>
              <a:t>“this rock” – “You are the Christ, the Son of the living God.” </a:t>
            </a:r>
            <a:r>
              <a:rPr lang="en-US" b="1" dirty="0"/>
              <a:t>(16:16). </a:t>
            </a:r>
          </a:p>
          <a:p>
            <a:pPr eaLnBrk="1" fontAlgn="auto" hangingPunct="1">
              <a:spcBef>
                <a:spcPts val="0"/>
              </a:spcBef>
              <a:spcAft>
                <a:spcPts val="0"/>
              </a:spcAft>
              <a:defRPr/>
            </a:pPr>
            <a:endParaRPr lang="en-US" b="1" dirty="0"/>
          </a:p>
          <a:p>
            <a:pPr marL="185684" indent="-185684" eaLnBrk="1" fontAlgn="auto" hangingPunct="1">
              <a:spcBef>
                <a:spcPts val="0"/>
              </a:spcBef>
              <a:spcAft>
                <a:spcPts val="0"/>
              </a:spcAft>
              <a:buFont typeface="Arial" panose="020B0604020202020204" pitchFamily="34" charset="0"/>
              <a:buChar char="•"/>
              <a:defRPr/>
            </a:pPr>
            <a:r>
              <a:rPr lang="en-US" b="1" dirty="0"/>
              <a:t>The prophet Isaiah spoke this truth beautifully</a:t>
            </a:r>
          </a:p>
          <a:p>
            <a:pPr eaLnBrk="1" fontAlgn="auto" hangingPunct="1">
              <a:spcBef>
                <a:spcPts val="0"/>
              </a:spcBef>
              <a:spcAft>
                <a:spcPts val="0"/>
              </a:spcAft>
              <a:defRPr/>
            </a:pPr>
            <a:r>
              <a:rPr lang="en-US" b="1" dirty="0"/>
              <a:t>(Isaiah 28:16),</a:t>
            </a:r>
            <a:r>
              <a:rPr lang="en-US" dirty="0"/>
              <a:t> </a:t>
            </a:r>
            <a:r>
              <a:rPr lang="en-US" i="1" dirty="0"/>
              <a:t>“…Behold, I lay in Zion a stone for a foundation, A tried stone, a precious cornerstone, a sure foundation…”</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b="1" dirty="0"/>
              <a:t>Paul concurred regarding Christ as the foundation:</a:t>
            </a:r>
          </a:p>
          <a:p>
            <a:pPr eaLnBrk="1" fontAlgn="auto" hangingPunct="1">
              <a:spcBef>
                <a:spcPts val="0"/>
              </a:spcBef>
              <a:spcAft>
                <a:spcPts val="0"/>
              </a:spcAft>
              <a:defRPr/>
            </a:pPr>
            <a:r>
              <a:rPr lang="en-US" b="1" dirty="0"/>
              <a:t>(1 Corinthians 3:11), </a:t>
            </a:r>
            <a:r>
              <a:rPr lang="en-US" i="1" dirty="0"/>
              <a:t>“For no other foundation can anyone lay than that which is laid, which is Jesus Christ.”</a:t>
            </a:r>
            <a:endParaRPr lang="en-US" dirty="0"/>
          </a:p>
        </p:txBody>
      </p:sp>
      <p:sp>
        <p:nvSpPr>
          <p:cNvPr id="9220" name="Slide Number Placeholder 3">
            <a:extLst>
              <a:ext uri="{FF2B5EF4-FFF2-40B4-BE49-F238E27FC236}">
                <a16:creationId xmlns:a16="http://schemas.microsoft.com/office/drawing/2014/main" id="{93FB1577-7B72-942C-77FE-3F1368B788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B4C11ED-17A1-4A1A-A8F6-CD079E954935}" type="slidenum">
              <a:rPr lang="en-US" altLang="en-US"/>
              <a:pPr/>
              <a:t>7</a:t>
            </a:fld>
            <a:endParaRPr lang="en-US" altLang="en-US"/>
          </a:p>
        </p:txBody>
      </p:sp>
      <p:sp>
        <p:nvSpPr>
          <p:cNvPr id="9221" name="Date Placeholder 4">
            <a:extLst>
              <a:ext uri="{FF2B5EF4-FFF2-40B4-BE49-F238E27FC236}">
                <a16:creationId xmlns:a16="http://schemas.microsoft.com/office/drawing/2014/main" id="{79EA6E11-538A-36CA-C290-00AA397A1D3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9222" name="Footer Placeholder 5">
            <a:extLst>
              <a:ext uri="{FF2B5EF4-FFF2-40B4-BE49-F238E27FC236}">
                <a16:creationId xmlns:a16="http://schemas.microsoft.com/office/drawing/2014/main" id="{CF6AD657-FC20-3B5E-CA25-0CB1104996F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272776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7481D83-7A5A-C820-FCB1-4F5CA7EE90B6}"/>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F796566-7448-314F-039D-FD855B7F1DD0}"/>
              </a:ext>
            </a:extLst>
          </p:cNvPr>
          <p:cNvSpPr>
            <a:spLocks noGrp="1"/>
          </p:cNvSpPr>
          <p:nvPr>
            <p:ph type="body" idx="1"/>
          </p:nvPr>
        </p:nvSpPr>
        <p:spPr/>
        <p:txBody>
          <a:bodyPr/>
          <a:lstStyle/>
          <a:p>
            <a:pPr eaLnBrk="1" fontAlgn="auto" hangingPunct="1">
              <a:spcBef>
                <a:spcPts val="0"/>
              </a:spcBef>
              <a:spcAft>
                <a:spcPts val="0"/>
              </a:spcAft>
              <a:defRPr/>
            </a:pPr>
            <a:r>
              <a:rPr lang="en-US" b="1" dirty="0"/>
              <a:t>FAQ 2: What or who is its founder and foundation?</a:t>
            </a:r>
          </a:p>
          <a:p>
            <a:pPr marL="185684" indent="-185684" eaLnBrk="1" fontAlgn="auto" hangingPunct="1">
              <a:spcBef>
                <a:spcPts val="0"/>
              </a:spcBef>
              <a:spcAft>
                <a:spcPts val="0"/>
              </a:spcAft>
              <a:buFont typeface="Arial" panose="020B0604020202020204" pitchFamily="34" charset="0"/>
              <a:buChar char="•"/>
              <a:defRPr/>
            </a:pPr>
            <a:r>
              <a:rPr lang="en-US" dirty="0"/>
              <a:t>It should be evident from the name that the founder of the church of Christ is Jesus Christ. </a:t>
            </a:r>
            <a:endParaRPr lang="en-US" b="1" dirty="0"/>
          </a:p>
          <a:p>
            <a:pPr eaLnBrk="1" fontAlgn="auto" hangingPunct="1">
              <a:spcBef>
                <a:spcPts val="0"/>
              </a:spcBef>
              <a:spcAft>
                <a:spcPts val="0"/>
              </a:spcAft>
              <a:defRPr/>
            </a:pPr>
            <a:r>
              <a:rPr lang="en-US" b="1" dirty="0"/>
              <a:t>(Matthew 16:18), </a:t>
            </a:r>
            <a:r>
              <a:rPr lang="en-US" b="1" i="1" dirty="0"/>
              <a:t>“</a:t>
            </a:r>
            <a:r>
              <a:rPr lang="en-US" i="1" dirty="0"/>
              <a:t>And I also say to you that you are Peter, and on </a:t>
            </a:r>
            <a:r>
              <a:rPr lang="en-US" b="1" i="1" dirty="0"/>
              <a:t>this rock </a:t>
            </a:r>
            <a:r>
              <a:rPr lang="en-US" i="1" dirty="0"/>
              <a:t>I will build My church, and the gates of Hades shall not prevail against it.”</a:t>
            </a:r>
          </a:p>
          <a:p>
            <a:pPr marL="680842" lvl="1" indent="-185684" eaLnBrk="1" fontAlgn="auto" hangingPunct="1">
              <a:spcBef>
                <a:spcPts val="0"/>
              </a:spcBef>
              <a:spcAft>
                <a:spcPts val="0"/>
              </a:spcAft>
              <a:buFont typeface="Arial" panose="020B0604020202020204" pitchFamily="34" charset="0"/>
              <a:buChar char="•"/>
              <a:defRPr/>
            </a:pPr>
            <a:r>
              <a:rPr lang="en-US" b="1" i="1" dirty="0"/>
              <a:t>“this rock” – “You are the Christ, the Son of the living God.” </a:t>
            </a:r>
            <a:r>
              <a:rPr lang="en-US" b="1" dirty="0"/>
              <a:t>(16:16). </a:t>
            </a:r>
          </a:p>
          <a:p>
            <a:pPr eaLnBrk="1" fontAlgn="auto" hangingPunct="1">
              <a:spcBef>
                <a:spcPts val="0"/>
              </a:spcBef>
              <a:spcAft>
                <a:spcPts val="0"/>
              </a:spcAft>
              <a:defRPr/>
            </a:pPr>
            <a:endParaRPr lang="en-US" b="1" dirty="0"/>
          </a:p>
          <a:p>
            <a:pPr marL="185684" indent="-185684" eaLnBrk="1" fontAlgn="auto" hangingPunct="1">
              <a:spcBef>
                <a:spcPts val="0"/>
              </a:spcBef>
              <a:spcAft>
                <a:spcPts val="0"/>
              </a:spcAft>
              <a:buFont typeface="Arial" panose="020B0604020202020204" pitchFamily="34" charset="0"/>
              <a:buChar char="•"/>
              <a:defRPr/>
            </a:pPr>
            <a:r>
              <a:rPr lang="en-US" b="1" dirty="0"/>
              <a:t>The prophet Isaiah spoke this truth beautifully</a:t>
            </a:r>
          </a:p>
          <a:p>
            <a:pPr eaLnBrk="1" fontAlgn="auto" hangingPunct="1">
              <a:spcBef>
                <a:spcPts val="0"/>
              </a:spcBef>
              <a:spcAft>
                <a:spcPts val="0"/>
              </a:spcAft>
              <a:defRPr/>
            </a:pPr>
            <a:r>
              <a:rPr lang="en-US" b="1" dirty="0"/>
              <a:t>(Isaiah 28:16),</a:t>
            </a:r>
            <a:r>
              <a:rPr lang="en-US" dirty="0"/>
              <a:t> </a:t>
            </a:r>
            <a:r>
              <a:rPr lang="en-US" i="1" dirty="0"/>
              <a:t>“…Behold, I lay in Zion a stone for a foundation, A tried stone, a precious cornerstone, a sure foundation…”</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b="1" dirty="0"/>
              <a:t>Paul concurred regarding Christ as the foundation:</a:t>
            </a:r>
          </a:p>
          <a:p>
            <a:pPr eaLnBrk="1" fontAlgn="auto" hangingPunct="1">
              <a:spcBef>
                <a:spcPts val="0"/>
              </a:spcBef>
              <a:spcAft>
                <a:spcPts val="0"/>
              </a:spcAft>
              <a:defRPr/>
            </a:pPr>
            <a:r>
              <a:rPr lang="en-US" b="1" dirty="0"/>
              <a:t>(1 Corinthians 3:11), </a:t>
            </a:r>
            <a:r>
              <a:rPr lang="en-US" i="1" dirty="0"/>
              <a:t>“For no other foundation can anyone lay than that which is laid, which is Jesus Christ.”</a:t>
            </a:r>
            <a:endParaRPr lang="en-US" dirty="0"/>
          </a:p>
        </p:txBody>
      </p:sp>
      <p:sp>
        <p:nvSpPr>
          <p:cNvPr id="9220" name="Slide Number Placeholder 3">
            <a:extLst>
              <a:ext uri="{FF2B5EF4-FFF2-40B4-BE49-F238E27FC236}">
                <a16:creationId xmlns:a16="http://schemas.microsoft.com/office/drawing/2014/main" id="{93FB1577-7B72-942C-77FE-3F1368B788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B4C11ED-17A1-4A1A-A8F6-CD079E954935}" type="slidenum">
              <a:rPr lang="en-US" altLang="en-US"/>
              <a:pPr/>
              <a:t>8</a:t>
            </a:fld>
            <a:endParaRPr lang="en-US" altLang="en-US"/>
          </a:p>
        </p:txBody>
      </p:sp>
      <p:sp>
        <p:nvSpPr>
          <p:cNvPr id="9221" name="Date Placeholder 4">
            <a:extLst>
              <a:ext uri="{FF2B5EF4-FFF2-40B4-BE49-F238E27FC236}">
                <a16:creationId xmlns:a16="http://schemas.microsoft.com/office/drawing/2014/main" id="{79EA6E11-538A-36CA-C290-00AA397A1D3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9222" name="Footer Placeholder 5">
            <a:extLst>
              <a:ext uri="{FF2B5EF4-FFF2-40B4-BE49-F238E27FC236}">
                <a16:creationId xmlns:a16="http://schemas.microsoft.com/office/drawing/2014/main" id="{CF6AD657-FC20-3B5E-CA25-0CB1104996F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30605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7481D83-7A5A-C820-FCB1-4F5CA7EE90B6}"/>
              </a:ext>
            </a:extLst>
          </p:cNvPr>
          <p:cNvSpPr>
            <a:spLocks noGrp="1" noRot="1" noChangeAspect="1" noChangeArrowheads="1" noTextEdit="1"/>
          </p:cNvSpPr>
          <p:nvPr>
            <p:ph type="sldImg"/>
          </p:nvPr>
        </p:nvSpPr>
        <p:spPr bwMode="auto">
          <a:xfrm>
            <a:off x="1249363" y="1279525"/>
            <a:ext cx="4603750" cy="345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F796566-7448-314F-039D-FD855B7F1DD0}"/>
              </a:ext>
            </a:extLst>
          </p:cNvPr>
          <p:cNvSpPr>
            <a:spLocks noGrp="1"/>
          </p:cNvSpPr>
          <p:nvPr>
            <p:ph type="body" idx="1"/>
          </p:nvPr>
        </p:nvSpPr>
        <p:spPr/>
        <p:txBody>
          <a:bodyPr/>
          <a:lstStyle/>
          <a:p>
            <a:pPr eaLnBrk="1" fontAlgn="auto" hangingPunct="1">
              <a:spcBef>
                <a:spcPts val="0"/>
              </a:spcBef>
              <a:spcAft>
                <a:spcPts val="0"/>
              </a:spcAft>
              <a:defRPr/>
            </a:pPr>
            <a:r>
              <a:rPr lang="en-US" b="1" dirty="0"/>
              <a:t>FAQ 2: What or who is its founder and foundation?</a:t>
            </a:r>
          </a:p>
          <a:p>
            <a:pPr marL="185684" indent="-185684" eaLnBrk="1" fontAlgn="auto" hangingPunct="1">
              <a:spcBef>
                <a:spcPts val="0"/>
              </a:spcBef>
              <a:spcAft>
                <a:spcPts val="0"/>
              </a:spcAft>
              <a:buFont typeface="Arial" panose="020B0604020202020204" pitchFamily="34" charset="0"/>
              <a:buChar char="•"/>
              <a:defRPr/>
            </a:pPr>
            <a:r>
              <a:rPr lang="en-US" dirty="0"/>
              <a:t>It should be evident from the name that the founder of the church of Christ is Jesus Christ. </a:t>
            </a:r>
            <a:endParaRPr lang="en-US" b="1" dirty="0"/>
          </a:p>
          <a:p>
            <a:pPr eaLnBrk="1" fontAlgn="auto" hangingPunct="1">
              <a:spcBef>
                <a:spcPts val="0"/>
              </a:spcBef>
              <a:spcAft>
                <a:spcPts val="0"/>
              </a:spcAft>
              <a:defRPr/>
            </a:pPr>
            <a:r>
              <a:rPr lang="en-US" b="1" dirty="0"/>
              <a:t>(Matthew 16:18), </a:t>
            </a:r>
            <a:r>
              <a:rPr lang="en-US" b="1" i="1" dirty="0"/>
              <a:t>“</a:t>
            </a:r>
            <a:r>
              <a:rPr lang="en-US" i="1" dirty="0"/>
              <a:t>And I also say to you that you are Peter, and on </a:t>
            </a:r>
            <a:r>
              <a:rPr lang="en-US" b="1" i="1" dirty="0"/>
              <a:t>this rock </a:t>
            </a:r>
            <a:r>
              <a:rPr lang="en-US" i="1" dirty="0"/>
              <a:t>I will build My church, and the gates of Hades shall not prevail against it.”</a:t>
            </a:r>
          </a:p>
          <a:p>
            <a:pPr marL="680842" lvl="1" indent="-185684" eaLnBrk="1" fontAlgn="auto" hangingPunct="1">
              <a:spcBef>
                <a:spcPts val="0"/>
              </a:spcBef>
              <a:spcAft>
                <a:spcPts val="0"/>
              </a:spcAft>
              <a:buFont typeface="Arial" panose="020B0604020202020204" pitchFamily="34" charset="0"/>
              <a:buChar char="•"/>
              <a:defRPr/>
            </a:pPr>
            <a:r>
              <a:rPr lang="en-US" b="1" i="1" dirty="0"/>
              <a:t>“this rock” – “You are the Christ, the Son of the living God.” </a:t>
            </a:r>
            <a:r>
              <a:rPr lang="en-US" b="1" dirty="0"/>
              <a:t>(16:16). </a:t>
            </a:r>
          </a:p>
          <a:p>
            <a:pPr eaLnBrk="1" fontAlgn="auto" hangingPunct="1">
              <a:spcBef>
                <a:spcPts val="0"/>
              </a:spcBef>
              <a:spcAft>
                <a:spcPts val="0"/>
              </a:spcAft>
              <a:defRPr/>
            </a:pPr>
            <a:endParaRPr lang="en-US" b="1" dirty="0"/>
          </a:p>
          <a:p>
            <a:pPr marL="185684" indent="-185684" eaLnBrk="1" fontAlgn="auto" hangingPunct="1">
              <a:spcBef>
                <a:spcPts val="0"/>
              </a:spcBef>
              <a:spcAft>
                <a:spcPts val="0"/>
              </a:spcAft>
              <a:buFont typeface="Arial" panose="020B0604020202020204" pitchFamily="34" charset="0"/>
              <a:buChar char="•"/>
              <a:defRPr/>
            </a:pPr>
            <a:r>
              <a:rPr lang="en-US" b="1" dirty="0"/>
              <a:t>The prophet Isaiah spoke this truth beautifully</a:t>
            </a:r>
          </a:p>
          <a:p>
            <a:pPr eaLnBrk="1" fontAlgn="auto" hangingPunct="1">
              <a:spcBef>
                <a:spcPts val="0"/>
              </a:spcBef>
              <a:spcAft>
                <a:spcPts val="0"/>
              </a:spcAft>
              <a:defRPr/>
            </a:pPr>
            <a:r>
              <a:rPr lang="en-US" b="1" dirty="0"/>
              <a:t>(Isaiah 28:16),</a:t>
            </a:r>
            <a:r>
              <a:rPr lang="en-US" dirty="0"/>
              <a:t> </a:t>
            </a:r>
            <a:r>
              <a:rPr lang="en-US" i="1" dirty="0"/>
              <a:t>“…Behold, I lay in Zion a stone for a foundation, A tried stone, a precious cornerstone, a sure foundation…”</a:t>
            </a:r>
            <a:r>
              <a:rPr lang="en-US" dirty="0"/>
              <a:t> </a:t>
            </a:r>
          </a:p>
          <a:p>
            <a:pPr marL="185684" indent="-185684" eaLnBrk="1" fontAlgn="auto" hangingPunct="1">
              <a:spcBef>
                <a:spcPts val="0"/>
              </a:spcBef>
              <a:spcAft>
                <a:spcPts val="0"/>
              </a:spcAft>
              <a:buFont typeface="Arial" panose="020B0604020202020204" pitchFamily="34" charset="0"/>
              <a:buChar char="•"/>
              <a:defRPr/>
            </a:pPr>
            <a:r>
              <a:rPr lang="en-US" b="1" dirty="0"/>
              <a:t>Paul concurred regarding Christ as the foundation:</a:t>
            </a:r>
          </a:p>
          <a:p>
            <a:pPr eaLnBrk="1" fontAlgn="auto" hangingPunct="1">
              <a:spcBef>
                <a:spcPts val="0"/>
              </a:spcBef>
              <a:spcAft>
                <a:spcPts val="0"/>
              </a:spcAft>
              <a:defRPr/>
            </a:pPr>
            <a:r>
              <a:rPr lang="en-US" b="1" dirty="0"/>
              <a:t>(1 Corinthians 3:11), </a:t>
            </a:r>
            <a:r>
              <a:rPr lang="en-US" i="1" dirty="0"/>
              <a:t>“For no other foundation can anyone lay than that which is laid, which is Jesus Christ.”</a:t>
            </a:r>
            <a:endParaRPr lang="en-US" dirty="0"/>
          </a:p>
        </p:txBody>
      </p:sp>
      <p:sp>
        <p:nvSpPr>
          <p:cNvPr id="9220" name="Slide Number Placeholder 3">
            <a:extLst>
              <a:ext uri="{FF2B5EF4-FFF2-40B4-BE49-F238E27FC236}">
                <a16:creationId xmlns:a16="http://schemas.microsoft.com/office/drawing/2014/main" id="{93FB1577-7B72-942C-77FE-3F1368B788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fld id="{BB4C11ED-17A1-4A1A-A8F6-CD079E954935}" type="slidenum">
              <a:rPr lang="en-US" altLang="en-US"/>
              <a:pPr/>
              <a:t>9</a:t>
            </a:fld>
            <a:endParaRPr lang="en-US" altLang="en-US"/>
          </a:p>
        </p:txBody>
      </p:sp>
      <p:sp>
        <p:nvSpPr>
          <p:cNvPr id="9221" name="Date Placeholder 4">
            <a:extLst>
              <a:ext uri="{FF2B5EF4-FFF2-40B4-BE49-F238E27FC236}">
                <a16:creationId xmlns:a16="http://schemas.microsoft.com/office/drawing/2014/main" id="{79EA6E11-538A-36CA-C290-00AA397A1D3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4/7/2024 am</a:t>
            </a:r>
          </a:p>
        </p:txBody>
      </p:sp>
      <p:sp>
        <p:nvSpPr>
          <p:cNvPr id="9222" name="Footer Placeholder 5">
            <a:extLst>
              <a:ext uri="{FF2B5EF4-FFF2-40B4-BE49-F238E27FC236}">
                <a16:creationId xmlns:a16="http://schemas.microsoft.com/office/drawing/2014/main" id="{CF6AD657-FC20-3B5E-CA25-0CB1104996F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1265" indent="-292794">
              <a:defRPr>
                <a:solidFill>
                  <a:schemeClr val="tx1"/>
                </a:solidFill>
                <a:latin typeface="Calibri" panose="020F0502020204030204" pitchFamily="34" charset="0"/>
              </a:defRPr>
            </a:lvl2pPr>
            <a:lvl3pPr marL="1171177" indent="-234235">
              <a:defRPr>
                <a:solidFill>
                  <a:schemeClr val="tx1"/>
                </a:solidFill>
                <a:latin typeface="Calibri" panose="020F0502020204030204" pitchFamily="34" charset="0"/>
              </a:defRPr>
            </a:lvl3pPr>
            <a:lvl4pPr marL="1639647" indent="-234235">
              <a:defRPr>
                <a:solidFill>
                  <a:schemeClr val="tx1"/>
                </a:solidFill>
                <a:latin typeface="Calibri" panose="020F0502020204030204" pitchFamily="34" charset="0"/>
              </a:defRPr>
            </a:lvl4pPr>
            <a:lvl5pPr marL="2108118" indent="-234235">
              <a:defRPr>
                <a:solidFill>
                  <a:schemeClr val="tx1"/>
                </a:solidFill>
                <a:latin typeface="Calibri" panose="020F0502020204030204" pitchFamily="34" charset="0"/>
              </a:defRPr>
            </a:lvl5pPr>
            <a:lvl6pPr marL="2576589" indent="-234235" eaLnBrk="0" fontAlgn="base" hangingPunct="0">
              <a:spcBef>
                <a:spcPct val="0"/>
              </a:spcBef>
              <a:spcAft>
                <a:spcPct val="0"/>
              </a:spcAft>
              <a:defRPr>
                <a:solidFill>
                  <a:schemeClr val="tx1"/>
                </a:solidFill>
                <a:latin typeface="Calibri" panose="020F0502020204030204" pitchFamily="34" charset="0"/>
              </a:defRPr>
            </a:lvl6pPr>
            <a:lvl7pPr marL="3045060" indent="-234235" eaLnBrk="0" fontAlgn="base" hangingPunct="0">
              <a:spcBef>
                <a:spcPct val="0"/>
              </a:spcBef>
              <a:spcAft>
                <a:spcPct val="0"/>
              </a:spcAft>
              <a:defRPr>
                <a:solidFill>
                  <a:schemeClr val="tx1"/>
                </a:solidFill>
                <a:latin typeface="Calibri" panose="020F0502020204030204" pitchFamily="34" charset="0"/>
              </a:defRPr>
            </a:lvl7pPr>
            <a:lvl8pPr marL="3513531" indent="-234235" eaLnBrk="0" fontAlgn="base" hangingPunct="0">
              <a:spcBef>
                <a:spcPct val="0"/>
              </a:spcBef>
              <a:spcAft>
                <a:spcPct val="0"/>
              </a:spcAft>
              <a:defRPr>
                <a:solidFill>
                  <a:schemeClr val="tx1"/>
                </a:solidFill>
                <a:latin typeface="Calibri" panose="020F0502020204030204" pitchFamily="34" charset="0"/>
              </a:defRPr>
            </a:lvl8pPr>
            <a:lvl9pPr marL="3982002" indent="-2342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Randy Childs</a:t>
            </a:r>
          </a:p>
        </p:txBody>
      </p:sp>
    </p:spTree>
    <p:extLst>
      <p:ext uri="{BB962C8B-B14F-4D97-AF65-F5344CB8AC3E}">
        <p14:creationId xmlns:p14="http://schemas.microsoft.com/office/powerpoint/2010/main" val="221404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D6D4FD3-A20A-4274-843A-47FA1034C4DB}" type="datetimeFigureOut">
              <a:rPr lang="en-US" smtClean="0"/>
              <a:pPr>
                <a:defRPr/>
              </a:pPr>
              <a:t>4/6/2024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50D4A9-8368-4C41-9967-0748977FAE40}" type="slidenum">
              <a:rPr lang="en-US" altLang="en-US" smtClean="0"/>
              <a:pPr>
                <a:defRPr/>
              </a:pPr>
              <a:t>‹#›</a:t>
            </a:fld>
            <a:endParaRPr lang="en-US" altLang="en-US"/>
          </a:p>
        </p:txBody>
      </p:sp>
    </p:spTree>
    <p:extLst>
      <p:ext uri="{BB962C8B-B14F-4D97-AF65-F5344CB8AC3E}">
        <p14:creationId xmlns:p14="http://schemas.microsoft.com/office/powerpoint/2010/main" val="15977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9EFF420-291D-4484-8B48-978283B2F72A}" type="datetimeFigureOut">
              <a:rPr lang="en-US" smtClean="0"/>
              <a:pPr>
                <a:defRPr/>
              </a:pPr>
              <a:t>4/6/2024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5B6A9B-FFCD-4AA6-BE17-DB6ABB6D75F1}" type="slidenum">
              <a:rPr lang="en-US" altLang="en-US" smtClean="0"/>
              <a:pPr>
                <a:defRPr/>
              </a:pPr>
              <a:t>‹#›</a:t>
            </a:fld>
            <a:endParaRPr lang="en-US" altLang="en-US"/>
          </a:p>
        </p:txBody>
      </p:sp>
    </p:spTree>
    <p:extLst>
      <p:ext uri="{BB962C8B-B14F-4D97-AF65-F5344CB8AC3E}">
        <p14:creationId xmlns:p14="http://schemas.microsoft.com/office/powerpoint/2010/main" val="230054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121D0E6-397C-4FF6-846E-5E277E1DFC94}" type="datetimeFigureOut">
              <a:rPr lang="en-US" smtClean="0"/>
              <a:pPr>
                <a:defRPr/>
              </a:pPr>
              <a:t>4/6/2024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944957-D991-4449-B9DC-B043F4EC7D6F}" type="slidenum">
              <a:rPr lang="en-US" altLang="en-US" smtClean="0"/>
              <a:pPr>
                <a:defRPr/>
              </a:pPr>
              <a:t>‹#›</a:t>
            </a:fld>
            <a:endParaRPr lang="en-US" altLang="en-US"/>
          </a:p>
        </p:txBody>
      </p:sp>
    </p:spTree>
    <p:extLst>
      <p:ext uri="{BB962C8B-B14F-4D97-AF65-F5344CB8AC3E}">
        <p14:creationId xmlns:p14="http://schemas.microsoft.com/office/powerpoint/2010/main" val="99679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0010" y="484480"/>
            <a:ext cx="5183981"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1980010" y="3799134"/>
            <a:ext cx="5183981"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48878" y="6138000"/>
            <a:ext cx="2321720" cy="720000"/>
          </a:xfrm>
          <a:prstGeom prst="rect">
            <a:avLst/>
          </a:prstGeom>
        </p:spPr>
        <p:txBody>
          <a:bodyPr/>
          <a:lstStyle/>
          <a:p>
            <a:fld id="{2395C5C9-164C-46B3-A87E-7660D39D3106}" type="datetime2">
              <a:rPr lang="en-US" smtClean="0"/>
              <a:t>Saturday, April 6, 2024</a:t>
            </a:fld>
            <a:endParaRPr lang="en-US" dirty="0"/>
          </a:p>
        </p:txBody>
      </p:sp>
      <p:sp>
        <p:nvSpPr>
          <p:cNvPr id="5" name="Footer Placeholder 4"/>
          <p:cNvSpPr>
            <a:spLocks noGrp="1"/>
          </p:cNvSpPr>
          <p:nvPr>
            <p:ph type="ftr" sz="quarter" idx="11"/>
          </p:nvPr>
        </p:nvSpPr>
        <p:spPr>
          <a:xfrm>
            <a:off x="3411141" y="6138000"/>
            <a:ext cx="375285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5872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40000" y="2541601"/>
            <a:ext cx="8046244"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8878" y="6138000"/>
            <a:ext cx="2321720" cy="720000"/>
          </a:xfrm>
          <a:prstGeom prst="rect">
            <a:avLst/>
          </a:prstGeom>
        </p:spPr>
        <p:txBody>
          <a:bodyPr/>
          <a:lstStyle/>
          <a:p>
            <a:fld id="{4DDCFF8A-AAF8-4A12-8A91-9CA0EAF6CBB9}" type="datetime2">
              <a:rPr lang="en-US" smtClean="0"/>
              <a:t>Saturday, April 6, 2024</a:t>
            </a:fld>
            <a:endParaRPr lang="en-US" dirty="0"/>
          </a:p>
        </p:txBody>
      </p:sp>
      <p:sp>
        <p:nvSpPr>
          <p:cNvPr id="5" name="Footer Placeholder 4"/>
          <p:cNvSpPr>
            <a:spLocks noGrp="1"/>
          </p:cNvSpPr>
          <p:nvPr>
            <p:ph type="ftr" sz="quarter" idx="11"/>
          </p:nvPr>
        </p:nvSpPr>
        <p:spPr>
          <a:xfrm>
            <a:off x="3411141" y="6138000"/>
            <a:ext cx="375285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33915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0000" y="619200"/>
            <a:ext cx="8046245"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539932" y="3858924"/>
            <a:ext cx="8046245"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8878" y="6138000"/>
            <a:ext cx="2321720" cy="720000"/>
          </a:xfrm>
          <a:prstGeom prst="rect">
            <a:avLst/>
          </a:prstGeom>
        </p:spPr>
        <p:txBody>
          <a:bodyPr/>
          <a:lstStyle/>
          <a:p>
            <a:fld id="{ABCC25C3-021A-4B0B-8F70-0C181FE1CF45}" type="datetime2">
              <a:rPr lang="en-US" smtClean="0"/>
              <a:t>Saturday, April 6, 2024</a:t>
            </a:fld>
            <a:endParaRPr lang="en-US"/>
          </a:p>
        </p:txBody>
      </p:sp>
      <p:sp>
        <p:nvSpPr>
          <p:cNvPr id="5" name="Footer Placeholder 4"/>
          <p:cNvSpPr>
            <a:spLocks noGrp="1"/>
          </p:cNvSpPr>
          <p:nvPr>
            <p:ph type="ftr" sz="quarter" idx="11"/>
          </p:nvPr>
        </p:nvSpPr>
        <p:spPr>
          <a:xfrm>
            <a:off x="3411141" y="6138000"/>
            <a:ext cx="375285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79101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40000" y="2541601"/>
            <a:ext cx="375285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3800" y="2541600"/>
            <a:ext cx="375285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48878" y="6138000"/>
            <a:ext cx="2321720" cy="720000"/>
          </a:xfrm>
          <a:prstGeom prst="rect">
            <a:avLst/>
          </a:prstGeom>
        </p:spPr>
        <p:txBody>
          <a:bodyPr/>
          <a:lstStyle/>
          <a:p>
            <a:fld id="{0C23D88D-8CEC-4ED9-A53B-5596187D9A16}" type="datetime2">
              <a:rPr lang="en-US" smtClean="0"/>
              <a:t>Saturday, April 6, 2024</a:t>
            </a:fld>
            <a:endParaRPr lang="en-US"/>
          </a:p>
        </p:txBody>
      </p:sp>
      <p:sp>
        <p:nvSpPr>
          <p:cNvPr id="6" name="Footer Placeholder 5"/>
          <p:cNvSpPr>
            <a:spLocks noGrp="1"/>
          </p:cNvSpPr>
          <p:nvPr>
            <p:ph type="ftr" sz="quarter" idx="11"/>
          </p:nvPr>
        </p:nvSpPr>
        <p:spPr>
          <a:xfrm>
            <a:off x="3411141" y="6138000"/>
            <a:ext cx="375285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7099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00" y="619201"/>
            <a:ext cx="8046244"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540000" y="1840698"/>
            <a:ext cx="3761729"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00" y="2541601"/>
            <a:ext cx="375285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43800" y="1840698"/>
            <a:ext cx="3761729"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3800" y="2541601"/>
            <a:ext cx="375285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48878" y="6138000"/>
            <a:ext cx="2321720" cy="720000"/>
          </a:xfrm>
          <a:prstGeom prst="rect">
            <a:avLst/>
          </a:prstGeom>
        </p:spPr>
        <p:txBody>
          <a:bodyPr/>
          <a:lstStyle/>
          <a:p>
            <a:fld id="{D2CCD382-DFDA-4722-A27A-59C21AD112F2}" type="datetime2">
              <a:rPr lang="en-US" smtClean="0"/>
              <a:t>Saturday, April 6, 2024</a:t>
            </a:fld>
            <a:endParaRPr lang="en-US"/>
          </a:p>
        </p:txBody>
      </p:sp>
      <p:sp>
        <p:nvSpPr>
          <p:cNvPr id="8" name="Footer Placeholder 7"/>
          <p:cNvSpPr>
            <a:spLocks noGrp="1"/>
          </p:cNvSpPr>
          <p:nvPr>
            <p:ph type="ftr" sz="quarter" idx="11"/>
          </p:nvPr>
        </p:nvSpPr>
        <p:spPr>
          <a:xfrm>
            <a:off x="3411141" y="6138000"/>
            <a:ext cx="375285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3534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48878" y="6138000"/>
            <a:ext cx="2321720" cy="720000"/>
          </a:xfrm>
          <a:prstGeom prst="rect">
            <a:avLst/>
          </a:prstGeom>
        </p:spPr>
        <p:txBody>
          <a:bodyPr/>
          <a:lstStyle/>
          <a:p>
            <a:fld id="{22F2A30D-1C09-413F-AAB1-38F366000715}" type="datetime2">
              <a:rPr lang="en-US" smtClean="0"/>
              <a:t>Saturday, April 6, 2024</a:t>
            </a:fld>
            <a:endParaRPr lang="en-US"/>
          </a:p>
        </p:txBody>
      </p:sp>
      <p:sp>
        <p:nvSpPr>
          <p:cNvPr id="4" name="Footer Placeholder 3"/>
          <p:cNvSpPr>
            <a:spLocks noGrp="1"/>
          </p:cNvSpPr>
          <p:nvPr>
            <p:ph type="ftr" sz="quarter" idx="11"/>
          </p:nvPr>
        </p:nvSpPr>
        <p:spPr>
          <a:xfrm>
            <a:off x="3411141" y="6138000"/>
            <a:ext cx="375285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68572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8878" y="6138000"/>
            <a:ext cx="2321720" cy="720000"/>
          </a:xfrm>
          <a:prstGeom prst="rect">
            <a:avLst/>
          </a:prstGeom>
        </p:spPr>
        <p:txBody>
          <a:bodyPr/>
          <a:lstStyle/>
          <a:p>
            <a:fld id="{6DB82B9C-D65E-4F64-95C3-B10F3B00F0D9}" type="datetime2">
              <a:rPr lang="en-US" smtClean="0"/>
              <a:t>Saturday, April 6, 2024</a:t>
            </a:fld>
            <a:endParaRPr lang="en-US"/>
          </a:p>
        </p:txBody>
      </p:sp>
      <p:sp>
        <p:nvSpPr>
          <p:cNvPr id="3" name="Footer Placeholder 2"/>
          <p:cNvSpPr>
            <a:spLocks noGrp="1"/>
          </p:cNvSpPr>
          <p:nvPr>
            <p:ph type="ftr" sz="quarter" idx="11"/>
          </p:nvPr>
        </p:nvSpPr>
        <p:spPr>
          <a:xfrm>
            <a:off x="3411141" y="6138000"/>
            <a:ext cx="375285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4093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01" y="619200"/>
            <a:ext cx="2330597"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3411141" y="584663"/>
            <a:ext cx="5183981"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0001" y="2541601"/>
            <a:ext cx="2330597"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48878" y="6138000"/>
            <a:ext cx="2321720" cy="720000"/>
          </a:xfrm>
          <a:prstGeom prst="rect">
            <a:avLst/>
          </a:prstGeom>
        </p:spPr>
        <p:txBody>
          <a:bodyPr/>
          <a:lstStyle/>
          <a:p>
            <a:fld id="{B7F5FDCC-6AAC-4A08-B9E0-3793AB5E64C3}" type="datetime2">
              <a:rPr lang="en-US" smtClean="0"/>
              <a:t>Saturday, April 6, 2024</a:t>
            </a:fld>
            <a:endParaRPr lang="en-US"/>
          </a:p>
        </p:txBody>
      </p:sp>
      <p:sp>
        <p:nvSpPr>
          <p:cNvPr id="6" name="Footer Placeholder 5"/>
          <p:cNvSpPr>
            <a:spLocks noGrp="1"/>
          </p:cNvSpPr>
          <p:nvPr>
            <p:ph type="ftr" sz="quarter" idx="11"/>
          </p:nvPr>
        </p:nvSpPr>
        <p:spPr>
          <a:xfrm>
            <a:off x="3411141" y="6138000"/>
            <a:ext cx="375285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4189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032F62B-8FF0-48CC-AB9F-AAA1084C97ED}" type="datetimeFigureOut">
              <a:rPr lang="en-US" smtClean="0"/>
              <a:pPr>
                <a:defRPr/>
              </a:pPr>
              <a:t>4/6/2024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1AA8AC-3573-4CAD-9BD1-6F3D4B7417C0}" type="slidenum">
              <a:rPr lang="en-US" altLang="en-US" smtClean="0"/>
              <a:pPr>
                <a:defRPr/>
              </a:pPr>
              <a:t>‹#›</a:t>
            </a:fld>
            <a:endParaRPr lang="en-US" altLang="en-US"/>
          </a:p>
        </p:txBody>
      </p:sp>
    </p:spTree>
    <p:extLst>
      <p:ext uri="{BB962C8B-B14F-4D97-AF65-F5344CB8AC3E}">
        <p14:creationId xmlns:p14="http://schemas.microsoft.com/office/powerpoint/2010/main" val="1843477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00" y="619200"/>
            <a:ext cx="2321720"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11141" y="728664"/>
            <a:ext cx="5192859"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40000" y="2541600"/>
            <a:ext cx="2321719"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48878" y="6138000"/>
            <a:ext cx="2321720" cy="720000"/>
          </a:xfrm>
          <a:prstGeom prst="rect">
            <a:avLst/>
          </a:prstGeom>
        </p:spPr>
        <p:txBody>
          <a:bodyPr/>
          <a:lstStyle/>
          <a:p>
            <a:fld id="{349FE94D-439C-40F1-900E-BC07940E3988}" type="datetime2">
              <a:rPr lang="en-US" smtClean="0"/>
              <a:t>Saturday, April 6, 2024</a:t>
            </a:fld>
            <a:endParaRPr lang="en-US"/>
          </a:p>
        </p:txBody>
      </p:sp>
      <p:sp>
        <p:nvSpPr>
          <p:cNvPr id="6" name="Footer Placeholder 5"/>
          <p:cNvSpPr>
            <a:spLocks noGrp="1"/>
          </p:cNvSpPr>
          <p:nvPr>
            <p:ph type="ftr" sz="quarter" idx="11"/>
          </p:nvPr>
        </p:nvSpPr>
        <p:spPr>
          <a:xfrm>
            <a:off x="3411141" y="6138000"/>
            <a:ext cx="375285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41384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40000" y="2636839"/>
            <a:ext cx="8046244"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8878" y="6138000"/>
            <a:ext cx="2321720" cy="720000"/>
          </a:xfrm>
          <a:prstGeom prst="rect">
            <a:avLst/>
          </a:prstGeom>
        </p:spPr>
        <p:txBody>
          <a:bodyPr/>
          <a:lstStyle/>
          <a:p>
            <a:fld id="{5B75179A-1E2B-41AB-B400-4F1B4022FAEE}" type="datetime2">
              <a:rPr lang="en-US" smtClean="0"/>
              <a:t>Saturday, April 6, 2024</a:t>
            </a:fld>
            <a:endParaRPr lang="en-US"/>
          </a:p>
        </p:txBody>
      </p:sp>
      <p:sp>
        <p:nvSpPr>
          <p:cNvPr id="5" name="Footer Placeholder 4"/>
          <p:cNvSpPr>
            <a:spLocks noGrp="1"/>
          </p:cNvSpPr>
          <p:nvPr>
            <p:ph type="ftr" sz="quarter" idx="11"/>
          </p:nvPr>
        </p:nvSpPr>
        <p:spPr>
          <a:xfrm>
            <a:off x="3411141" y="6138000"/>
            <a:ext cx="375285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70711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05365" y="720001"/>
            <a:ext cx="1107996"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48878" y="720001"/>
            <a:ext cx="6697211"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8878" y="6138000"/>
            <a:ext cx="2321720" cy="720000"/>
          </a:xfrm>
          <a:prstGeom prst="rect">
            <a:avLst/>
          </a:prstGeom>
        </p:spPr>
        <p:txBody>
          <a:bodyPr/>
          <a:lstStyle/>
          <a:p>
            <a:fld id="{05681D0F-6595-4F14-8EF3-954CD87C797B}" type="datetime2">
              <a:rPr lang="en-US" smtClean="0"/>
              <a:t>Saturday, April 6, 2024</a:t>
            </a:fld>
            <a:endParaRPr lang="en-US"/>
          </a:p>
        </p:txBody>
      </p:sp>
      <p:sp>
        <p:nvSpPr>
          <p:cNvPr id="5" name="Footer Placeholder 4"/>
          <p:cNvSpPr>
            <a:spLocks noGrp="1"/>
          </p:cNvSpPr>
          <p:nvPr>
            <p:ph type="ftr" sz="quarter" idx="11"/>
          </p:nvPr>
        </p:nvSpPr>
        <p:spPr>
          <a:xfrm>
            <a:off x="3411141" y="6138000"/>
            <a:ext cx="375285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7704535" y="6138000"/>
            <a:ext cx="890587"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150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0EB7661-698C-4181-B70A-32EE7A523514}" type="datetimeFigureOut">
              <a:rPr lang="en-US" smtClean="0"/>
              <a:pPr>
                <a:defRPr/>
              </a:pPr>
              <a:t>4/6/2024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95E33B-DF40-4D83-B48C-86B5AF504802}" type="slidenum">
              <a:rPr lang="en-US" altLang="en-US" smtClean="0"/>
              <a:pPr>
                <a:defRPr/>
              </a:pPr>
              <a:t>‹#›</a:t>
            </a:fld>
            <a:endParaRPr lang="en-US" altLang="en-US"/>
          </a:p>
        </p:txBody>
      </p:sp>
    </p:spTree>
    <p:extLst>
      <p:ext uri="{BB962C8B-B14F-4D97-AF65-F5344CB8AC3E}">
        <p14:creationId xmlns:p14="http://schemas.microsoft.com/office/powerpoint/2010/main" val="220127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827356D-845D-4585-9CC8-897C4A205050}" type="datetimeFigureOut">
              <a:rPr lang="en-US" smtClean="0"/>
              <a:pPr>
                <a:defRPr/>
              </a:pPr>
              <a:t>4/6/2024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CBC414-6CAE-4C0B-9C73-A9C21236699A}" type="slidenum">
              <a:rPr lang="en-US" altLang="en-US" smtClean="0"/>
              <a:pPr>
                <a:defRPr/>
              </a:pPr>
              <a:t>‹#›</a:t>
            </a:fld>
            <a:endParaRPr lang="en-US" altLang="en-US"/>
          </a:p>
        </p:txBody>
      </p:sp>
    </p:spTree>
    <p:extLst>
      <p:ext uri="{BB962C8B-B14F-4D97-AF65-F5344CB8AC3E}">
        <p14:creationId xmlns:p14="http://schemas.microsoft.com/office/powerpoint/2010/main" val="101549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1538C1E-0031-4942-84D2-7B4843A2573F}" type="datetimeFigureOut">
              <a:rPr lang="en-US" smtClean="0"/>
              <a:pPr>
                <a:defRPr/>
              </a:pPr>
              <a:t>4/6/2024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04DCC6E-77C0-4B09-8160-B39B06504A21}" type="slidenum">
              <a:rPr lang="en-US" altLang="en-US" smtClean="0"/>
              <a:pPr>
                <a:defRPr/>
              </a:pPr>
              <a:t>‹#›</a:t>
            </a:fld>
            <a:endParaRPr lang="en-US" altLang="en-US"/>
          </a:p>
        </p:txBody>
      </p:sp>
    </p:spTree>
    <p:extLst>
      <p:ext uri="{BB962C8B-B14F-4D97-AF65-F5344CB8AC3E}">
        <p14:creationId xmlns:p14="http://schemas.microsoft.com/office/powerpoint/2010/main" val="311299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B316841-DCFB-4700-9EA6-D99BEBC1957A}" type="datetimeFigureOut">
              <a:rPr lang="en-US" smtClean="0"/>
              <a:pPr>
                <a:defRPr/>
              </a:pPr>
              <a:t>4/6/2024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F5B8E98-FB7C-4B0C-92F6-F3D0B84F4F3A}" type="slidenum">
              <a:rPr lang="en-US" altLang="en-US" smtClean="0"/>
              <a:pPr>
                <a:defRPr/>
              </a:pPr>
              <a:t>‹#›</a:t>
            </a:fld>
            <a:endParaRPr lang="en-US" altLang="en-US"/>
          </a:p>
        </p:txBody>
      </p:sp>
    </p:spTree>
    <p:extLst>
      <p:ext uri="{BB962C8B-B14F-4D97-AF65-F5344CB8AC3E}">
        <p14:creationId xmlns:p14="http://schemas.microsoft.com/office/powerpoint/2010/main" val="205744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63787E2-9A63-4EAD-8751-F7EA546BF1EC}" type="datetimeFigureOut">
              <a:rPr lang="en-US" smtClean="0"/>
              <a:pPr>
                <a:defRPr/>
              </a:pPr>
              <a:t>4/6/2024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570FAB9-0325-4710-AAD7-82F148D587F2}" type="slidenum">
              <a:rPr lang="en-US" altLang="en-US" smtClean="0"/>
              <a:pPr>
                <a:defRPr/>
              </a:pPr>
              <a:t>‹#›</a:t>
            </a:fld>
            <a:endParaRPr lang="en-US" altLang="en-US"/>
          </a:p>
        </p:txBody>
      </p:sp>
    </p:spTree>
    <p:extLst>
      <p:ext uri="{BB962C8B-B14F-4D97-AF65-F5344CB8AC3E}">
        <p14:creationId xmlns:p14="http://schemas.microsoft.com/office/powerpoint/2010/main" val="310531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B58D756-DF9E-4DA0-A2CD-C97CE251090F}" type="datetimeFigureOut">
              <a:rPr lang="en-US" smtClean="0"/>
              <a:pPr>
                <a:defRPr/>
              </a:pPr>
              <a:t>4/6/2024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80D26B-F598-4CBE-A820-9D5F7CCBAD59}" type="slidenum">
              <a:rPr lang="en-US" altLang="en-US" smtClean="0"/>
              <a:pPr>
                <a:defRPr/>
              </a:pPr>
              <a:t>‹#›</a:t>
            </a:fld>
            <a:endParaRPr lang="en-US" altLang="en-US"/>
          </a:p>
        </p:txBody>
      </p:sp>
    </p:spTree>
    <p:extLst>
      <p:ext uri="{BB962C8B-B14F-4D97-AF65-F5344CB8AC3E}">
        <p14:creationId xmlns:p14="http://schemas.microsoft.com/office/powerpoint/2010/main" val="299584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1212A1A-672F-4066-B5D6-1BF83AD1D5CB}" type="datetimeFigureOut">
              <a:rPr lang="en-US" smtClean="0"/>
              <a:pPr>
                <a:defRPr/>
              </a:pPr>
              <a:t>4/6/2024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D0B7B9-2926-4A37-B439-45411E898B5D}" type="slidenum">
              <a:rPr lang="en-US" altLang="en-US" smtClean="0"/>
              <a:pPr>
                <a:defRPr/>
              </a:pPr>
              <a:t>‹#›</a:t>
            </a:fld>
            <a:endParaRPr lang="en-US" altLang="en-US"/>
          </a:p>
        </p:txBody>
      </p:sp>
    </p:spTree>
    <p:extLst>
      <p:ext uri="{BB962C8B-B14F-4D97-AF65-F5344CB8AC3E}">
        <p14:creationId xmlns:p14="http://schemas.microsoft.com/office/powerpoint/2010/main" val="333598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75BB7E4-C4A5-4731-92AE-9BB67D9854FF}" type="datetimeFigureOut">
              <a:rPr lang="en-US" smtClean="0"/>
              <a:pPr>
                <a:defRPr/>
              </a:pPr>
              <a:t>4/6/2024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329EBDF-0954-437E-8941-0FE24DD901FC}" type="slidenum">
              <a:rPr lang="en-US" altLang="en-US" smtClean="0"/>
              <a:pPr>
                <a:defRPr/>
              </a:pPr>
              <a:t>‹#›</a:t>
            </a:fld>
            <a:endParaRPr lang="en-US" altLang="en-US"/>
          </a:p>
        </p:txBody>
      </p:sp>
    </p:spTree>
    <p:extLst>
      <p:ext uri="{BB962C8B-B14F-4D97-AF65-F5344CB8AC3E}">
        <p14:creationId xmlns:p14="http://schemas.microsoft.com/office/powerpoint/2010/main" val="269232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9144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40000" y="619200"/>
            <a:ext cx="804624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540000" y="2541601"/>
            <a:ext cx="8046244"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8878" y="6138000"/>
            <a:ext cx="2321720"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Saturday, April 6, 2024</a:t>
            </a:fld>
            <a:endParaRPr lang="en-US" dirty="0"/>
          </a:p>
        </p:txBody>
      </p:sp>
      <p:sp>
        <p:nvSpPr>
          <p:cNvPr id="5" name="Footer Placeholder 4"/>
          <p:cNvSpPr>
            <a:spLocks noGrp="1"/>
          </p:cNvSpPr>
          <p:nvPr>
            <p:ph type="ftr" sz="quarter" idx="3"/>
          </p:nvPr>
        </p:nvSpPr>
        <p:spPr>
          <a:xfrm>
            <a:off x="3411141" y="6138000"/>
            <a:ext cx="375285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7704535" y="6138000"/>
            <a:ext cx="890587"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7243270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346">
          <p15:clr>
            <a:srgbClr val="F26B43"/>
          </p15:clr>
        </p15:guide>
        <p15:guide id="24" pos="907">
          <p15:clr>
            <a:srgbClr val="F26B43"/>
          </p15:clr>
        </p15:guide>
        <p15:guide id="25" pos="1247">
          <p15:clr>
            <a:srgbClr val="F26B43"/>
          </p15:clr>
        </p15:guide>
        <p15:guide id="26" pos="2149">
          <p15:clr>
            <a:srgbClr val="F26B43"/>
          </p15:clr>
        </p15:guide>
        <p15:guide id="27" pos="3050">
          <p15:clr>
            <a:srgbClr val="F26B43"/>
          </p15:clr>
        </p15:guide>
        <p15:guide id="28" pos="3611">
          <p15:clr>
            <a:srgbClr val="F26B43"/>
          </p15:clr>
        </p15:guide>
        <p15:guide id="29" pos="3952">
          <p15:clr>
            <a:srgbClr val="F26B43"/>
          </p15:clr>
        </p15:guide>
        <p15:guide id="30" pos="4513">
          <p15:clr>
            <a:srgbClr val="F26B43"/>
          </p15:clr>
        </p15:guide>
        <p15:guide id="31" pos="4853">
          <p15:clr>
            <a:srgbClr val="F26B43"/>
          </p15:clr>
        </p15:guide>
        <p15:guide id="32" pos="5414">
          <p15:clr>
            <a:srgbClr val="F26B43"/>
          </p15:clr>
        </p15:guide>
        <p15:guide id="33" orient="horz" pos="459">
          <p15:clr>
            <a:srgbClr val="F26B43"/>
          </p15:clr>
        </p15:guide>
        <p15:guide id="35" orient="horz" pos="1661">
          <p15:clr>
            <a:srgbClr val="F26B43"/>
          </p15:clr>
        </p15:guide>
        <p15:guide id="36" orient="horz" pos="2432">
          <p15:clr>
            <a:srgbClr val="F26B43"/>
          </p15:clr>
        </p15:guide>
        <p15:guide id="37" orient="horz" pos="2886">
          <p15:clr>
            <a:srgbClr val="F26B43"/>
          </p15:clr>
        </p15:guide>
        <p15:guide id="38" orient="horz" pos="3634">
          <p15:clr>
            <a:srgbClr val="F26B43"/>
          </p15:clr>
        </p15:guide>
        <p15:guide id="39" pos="2880">
          <p15:clr>
            <a:srgbClr val="5ACBF0"/>
          </p15:clr>
        </p15:guide>
        <p15:guide id="40" pos="1808">
          <p15:clr>
            <a:srgbClr val="F26B43"/>
          </p15:clr>
        </p15:guide>
        <p15:guide id="41" pos="2710">
          <p15:clr>
            <a:srgbClr val="F26B43"/>
          </p15:clr>
        </p15:guide>
        <p15:guide id="42" orient="horz" pos="1207">
          <p15:clr>
            <a:srgbClr val="F26B43"/>
          </p15:clr>
        </p15:guide>
        <p15:guide id="43" orient="horz" pos="2047">
          <p15:clr>
            <a:srgbClr val="5ACBF0"/>
          </p15:clr>
        </p15:guide>
        <p15:guide id="44" orient="horz" pos="38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F1BE-F3E8-2AF8-885A-77A818ECE1C7}"/>
              </a:ext>
            </a:extLst>
          </p:cNvPr>
          <p:cNvSpPr>
            <a:spLocks noGrp="1"/>
          </p:cNvSpPr>
          <p:nvPr>
            <p:ph type="ctrTitle"/>
          </p:nvPr>
        </p:nvSpPr>
        <p:spPr>
          <a:xfrm>
            <a:off x="1143000" y="360960"/>
            <a:ext cx="6858000" cy="840230"/>
          </a:xfrm>
        </p:spPr>
        <p:txBody>
          <a:bodyPr rtlCol="0">
            <a:spAutoFit/>
            <a:scene3d>
              <a:camera prst="orthographicFront"/>
              <a:lightRig rig="threePt" dir="t"/>
            </a:scene3d>
            <a:sp3d extrusionH="57150">
              <a:bevelT w="38100" h="38100" prst="angle"/>
            </a:sp3d>
          </a:bodyPr>
          <a:lstStyle/>
          <a:p>
            <a:pPr defTabSz="685749" eaLnBrk="1" fontAlgn="auto" hangingPunct="1">
              <a:spcAft>
                <a:spcPts val="0"/>
              </a:spcAft>
              <a:defRPr/>
            </a:pPr>
            <a:r>
              <a:rPr lang="en-US" sz="5400"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Church of Christ</a:t>
            </a:r>
          </a:p>
        </p:txBody>
      </p:sp>
      <p:sp>
        <p:nvSpPr>
          <p:cNvPr id="3" name="Subtitle 2">
            <a:extLst>
              <a:ext uri="{FF2B5EF4-FFF2-40B4-BE49-F238E27FC236}">
                <a16:creationId xmlns:a16="http://schemas.microsoft.com/office/drawing/2014/main" id="{6AECC2AD-0516-ADC7-23C7-E0783EAB889A}"/>
              </a:ext>
            </a:extLst>
          </p:cNvPr>
          <p:cNvSpPr>
            <a:spLocks noGrp="1"/>
          </p:cNvSpPr>
          <p:nvPr>
            <p:ph type="subTitle" idx="1"/>
          </p:nvPr>
        </p:nvSpPr>
        <p:spPr>
          <a:xfrm>
            <a:off x="1143000" y="5588504"/>
            <a:ext cx="6858000" cy="777905"/>
          </a:xfrm>
        </p:spPr>
        <p:txBody>
          <a:bodyPr rtlCol="0">
            <a:spAutoFit/>
            <a:scene3d>
              <a:camera prst="orthographicFront"/>
              <a:lightRig rig="threePt" dir="t"/>
            </a:scene3d>
            <a:sp3d extrusionH="57150">
              <a:bevelT w="38100" h="38100" prst="angle"/>
            </a:sp3d>
          </a:bodyPr>
          <a:lstStyle/>
          <a:p>
            <a:pPr defTabSz="685749" eaLnBrk="1" fontAlgn="auto" hangingPunct="1">
              <a:spcAft>
                <a:spcPts val="0"/>
              </a:spcAft>
              <a:defRPr/>
            </a:pPr>
            <a:r>
              <a:rPr lang="en-US" sz="4950" dirty="0">
                <a:solidFill>
                  <a:srgbClr val="FF0000"/>
                </a:solidFill>
                <a:latin typeface="Arial Black" panose="020B0A04020102020204" pitchFamily="34" charset="0"/>
              </a:rPr>
              <a:t>SHEET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7F2FB5-7B45-F58F-CEDF-C3691166BFC9}"/>
              </a:ext>
            </a:extLst>
          </p:cNvPr>
          <p:cNvSpPr/>
          <p:nvPr/>
        </p:nvSpPr>
        <p:spPr>
          <a:xfrm>
            <a:off x="-4762"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8197" name="TextBox 4">
            <a:extLst>
              <a:ext uri="{FF2B5EF4-FFF2-40B4-BE49-F238E27FC236}">
                <a16:creationId xmlns:a16="http://schemas.microsoft.com/office/drawing/2014/main" id="{24581958-92BF-B5D2-132E-9A9D0894594E}"/>
              </a:ext>
            </a:extLst>
          </p:cNvPr>
          <p:cNvSpPr txBox="1">
            <a:spLocks noChangeArrowheads="1"/>
          </p:cNvSpPr>
          <p:nvPr/>
        </p:nvSpPr>
        <p:spPr bwMode="auto">
          <a:xfrm>
            <a:off x="51793" y="152549"/>
            <a:ext cx="903089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What or who is the founder and foundation of the church?</a:t>
            </a:r>
          </a:p>
        </p:txBody>
      </p:sp>
      <p:sp>
        <p:nvSpPr>
          <p:cNvPr id="8198" name="TextBox 5">
            <a:extLst>
              <a:ext uri="{FF2B5EF4-FFF2-40B4-BE49-F238E27FC236}">
                <a16:creationId xmlns:a16="http://schemas.microsoft.com/office/drawing/2014/main" id="{8206513C-CD29-5359-D173-B60AE2EB5C02}"/>
              </a:ext>
            </a:extLst>
          </p:cNvPr>
          <p:cNvSpPr txBox="1">
            <a:spLocks noChangeArrowheads="1"/>
          </p:cNvSpPr>
          <p:nvPr/>
        </p:nvSpPr>
        <p:spPr bwMode="auto">
          <a:xfrm>
            <a:off x="328613" y="1306711"/>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t>Peter taught that Jesus Christ is the chief corner stone of His church.</a:t>
            </a:r>
          </a:p>
          <a:p>
            <a:pPr eaLnBrk="1" hangingPunct="1"/>
            <a:endParaRPr lang="en-US" altLang="en-US" sz="2800" b="1" dirty="0"/>
          </a:p>
          <a:p>
            <a:pPr algn="ctr" eaLnBrk="1" hangingPunct="1"/>
            <a:r>
              <a:rPr lang="en-US" altLang="en-US" sz="2800" dirty="0"/>
              <a:t>“… </a:t>
            </a:r>
            <a:r>
              <a:rPr lang="en-US" altLang="en-US" sz="2800" i="1" dirty="0"/>
              <a:t>let it be known to all of you and to all the people of Israel, that by the name of Jesus Christ the Nazarene, whom you crucified, whom God raised from the dead – by this name this man stands here before you in good health. He is the stone which was rejected by you, the builders, but which became </a:t>
            </a:r>
            <a:r>
              <a:rPr lang="en-US" altLang="en-US" sz="2800" b="1" i="1" dirty="0"/>
              <a:t>the chief corner stone</a:t>
            </a:r>
            <a:r>
              <a:rPr lang="en-US" altLang="en-US" sz="2800" i="1" dirty="0"/>
              <a:t>. And </a:t>
            </a:r>
            <a:r>
              <a:rPr lang="en-US" altLang="en-US" sz="2800" i="1" u="sng" dirty="0"/>
              <a:t>there is salvation in no one else</a:t>
            </a:r>
            <a:r>
              <a:rPr lang="en-US" altLang="en-US" sz="2800" i="1" dirty="0"/>
              <a:t>; for there is no other name under heaven that has been given among men by which we must be saved.” </a:t>
            </a:r>
            <a:r>
              <a:rPr lang="en-US" altLang="en-US" sz="2800" b="1" dirty="0">
                <a:solidFill>
                  <a:srgbClr val="0000FF"/>
                </a:solidFill>
              </a:rPr>
              <a:t>(Acts 4:10-12)</a:t>
            </a:r>
          </a:p>
        </p:txBody>
      </p:sp>
    </p:spTree>
    <p:extLst>
      <p:ext uri="{BB962C8B-B14F-4D97-AF65-F5344CB8AC3E}">
        <p14:creationId xmlns:p14="http://schemas.microsoft.com/office/powerpoint/2010/main" val="77982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fade">
                                      <p:cBhvr>
                                        <p:cTn id="7" dur="1000"/>
                                        <p:tgtEl>
                                          <p:spTgt spid="8198">
                                            <p:txEl>
                                              <p:pRg st="0" end="0"/>
                                            </p:txEl>
                                          </p:spTgt>
                                        </p:tgtEl>
                                      </p:cBhvr>
                                    </p:animEffect>
                                    <p:anim calcmode="lin" valueType="num">
                                      <p:cBhvr>
                                        <p:cTn id="8" dur="1000" fill="hold"/>
                                        <p:tgtEl>
                                          <p:spTgt spid="81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8">
                                            <p:txEl>
                                              <p:pRg st="2" end="2"/>
                                            </p:txEl>
                                          </p:spTgt>
                                        </p:tgtEl>
                                        <p:attrNameLst>
                                          <p:attrName>style.visibility</p:attrName>
                                        </p:attrNameLst>
                                      </p:cBhvr>
                                      <p:to>
                                        <p:strVal val="visible"/>
                                      </p:to>
                                    </p:set>
                                    <p:animEffect transition="in" filter="fade">
                                      <p:cBhvr>
                                        <p:cTn id="14" dur="1000"/>
                                        <p:tgtEl>
                                          <p:spTgt spid="8198">
                                            <p:txEl>
                                              <p:pRg st="2" end="2"/>
                                            </p:txEl>
                                          </p:spTgt>
                                        </p:tgtEl>
                                      </p:cBhvr>
                                    </p:animEffect>
                                    <p:anim calcmode="lin" valueType="num">
                                      <p:cBhvr>
                                        <p:cTn id="15" dur="1000" fill="hold"/>
                                        <p:tgtEl>
                                          <p:spTgt spid="819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7F2FB5-7B45-F58F-CEDF-C3691166BFC9}"/>
              </a:ext>
            </a:extLst>
          </p:cNvPr>
          <p:cNvSpPr/>
          <p:nvPr/>
        </p:nvSpPr>
        <p:spPr>
          <a:xfrm>
            <a:off x="-4762"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8197" name="TextBox 4">
            <a:extLst>
              <a:ext uri="{FF2B5EF4-FFF2-40B4-BE49-F238E27FC236}">
                <a16:creationId xmlns:a16="http://schemas.microsoft.com/office/drawing/2014/main" id="{24581958-92BF-B5D2-132E-9A9D0894594E}"/>
              </a:ext>
            </a:extLst>
          </p:cNvPr>
          <p:cNvSpPr txBox="1">
            <a:spLocks noChangeArrowheads="1"/>
          </p:cNvSpPr>
          <p:nvPr/>
        </p:nvSpPr>
        <p:spPr bwMode="auto">
          <a:xfrm>
            <a:off x="51793" y="152549"/>
            <a:ext cx="903089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What or who is the founder and foundation of the church?</a:t>
            </a:r>
          </a:p>
        </p:txBody>
      </p:sp>
      <p:sp>
        <p:nvSpPr>
          <p:cNvPr id="8198" name="TextBox 5">
            <a:extLst>
              <a:ext uri="{FF2B5EF4-FFF2-40B4-BE49-F238E27FC236}">
                <a16:creationId xmlns:a16="http://schemas.microsoft.com/office/drawing/2014/main" id="{8206513C-CD29-5359-D173-B60AE2EB5C02}"/>
              </a:ext>
            </a:extLst>
          </p:cNvPr>
          <p:cNvSpPr txBox="1">
            <a:spLocks noChangeArrowheads="1"/>
          </p:cNvSpPr>
          <p:nvPr/>
        </p:nvSpPr>
        <p:spPr bwMode="auto">
          <a:xfrm>
            <a:off x="328613" y="1306711"/>
            <a:ext cx="84772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t>Quoting Isaiah 28:16 and Psalms 118:22, Peter shows the fulfilled prophesy that Jesus Christ is the foretold corner stone.</a:t>
            </a:r>
          </a:p>
          <a:p>
            <a:pPr algn="ctr" eaLnBrk="1" hangingPunct="1"/>
            <a:endParaRPr lang="en-US" altLang="en-US" sz="2400" i="1" dirty="0"/>
          </a:p>
          <a:p>
            <a:pPr algn="ctr" eaLnBrk="1" hangingPunct="1"/>
            <a:r>
              <a:rPr lang="en-US" altLang="en-US" sz="2400" i="1" dirty="0"/>
              <a:t>“And coming to Him as to a living stone which has been rejected by men, but is choice and precious in the sight of God, you also, as living stones, are being built up as a spiritual house for a holy priesthood, to offer up spiritual sacrifices acceptable to God through Jesus Christ. For this is contained in Scripture: ‘Behold, I lay in Zion a choice stone, </a:t>
            </a:r>
            <a:r>
              <a:rPr lang="en-US" altLang="en-US" sz="2400" b="1" i="1" dirty="0"/>
              <a:t>a precious corner stone</a:t>
            </a:r>
            <a:r>
              <a:rPr lang="en-US" altLang="en-US" sz="2400" i="1" dirty="0"/>
              <a:t>, and he who believes in Him will not be disappointed.’ This precious value, then, is for you who believe; but for those who disbelieve, ‘The stone which the builders rejected, this became </a:t>
            </a:r>
            <a:r>
              <a:rPr lang="en-US" altLang="en-US" sz="2400" b="1" i="1" dirty="0"/>
              <a:t>the very corner stone</a:t>
            </a:r>
            <a:r>
              <a:rPr lang="en-US" altLang="en-US" sz="2400" i="1" dirty="0"/>
              <a:t>,’ and, ‘A stone of stumbling and a rock of offense’; for they stumble because they are disobedient to the word, and to this doom they were also appointed.” </a:t>
            </a:r>
            <a:r>
              <a:rPr lang="en-US" altLang="en-US" sz="2400" b="1" dirty="0">
                <a:solidFill>
                  <a:srgbClr val="0000FF"/>
                </a:solidFill>
              </a:rPr>
              <a:t>(1 Peter 2:4-8)</a:t>
            </a:r>
          </a:p>
        </p:txBody>
      </p:sp>
    </p:spTree>
    <p:extLst>
      <p:ext uri="{BB962C8B-B14F-4D97-AF65-F5344CB8AC3E}">
        <p14:creationId xmlns:p14="http://schemas.microsoft.com/office/powerpoint/2010/main" val="6686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fade">
                                      <p:cBhvr>
                                        <p:cTn id="7" dur="1000"/>
                                        <p:tgtEl>
                                          <p:spTgt spid="8198">
                                            <p:txEl>
                                              <p:pRg st="0" end="0"/>
                                            </p:txEl>
                                          </p:spTgt>
                                        </p:tgtEl>
                                      </p:cBhvr>
                                    </p:animEffect>
                                    <p:anim calcmode="lin" valueType="num">
                                      <p:cBhvr>
                                        <p:cTn id="8" dur="1000" fill="hold"/>
                                        <p:tgtEl>
                                          <p:spTgt spid="81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8">
                                            <p:txEl>
                                              <p:pRg st="2" end="2"/>
                                            </p:txEl>
                                          </p:spTgt>
                                        </p:tgtEl>
                                        <p:attrNameLst>
                                          <p:attrName>style.visibility</p:attrName>
                                        </p:attrNameLst>
                                      </p:cBhvr>
                                      <p:to>
                                        <p:strVal val="visible"/>
                                      </p:to>
                                    </p:set>
                                    <p:animEffect transition="in" filter="fade">
                                      <p:cBhvr>
                                        <p:cTn id="14" dur="1000"/>
                                        <p:tgtEl>
                                          <p:spTgt spid="8198">
                                            <p:txEl>
                                              <p:pRg st="2" end="2"/>
                                            </p:txEl>
                                          </p:spTgt>
                                        </p:tgtEl>
                                      </p:cBhvr>
                                    </p:animEffect>
                                    <p:anim calcmode="lin" valueType="num">
                                      <p:cBhvr>
                                        <p:cTn id="15" dur="1000" fill="hold"/>
                                        <p:tgtEl>
                                          <p:spTgt spid="819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7F2FB5-7B45-F58F-CEDF-C3691166BFC9}"/>
              </a:ext>
            </a:extLst>
          </p:cNvPr>
          <p:cNvSpPr/>
          <p:nvPr/>
        </p:nvSpPr>
        <p:spPr>
          <a:xfrm>
            <a:off x="-4762"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8197" name="TextBox 4">
            <a:extLst>
              <a:ext uri="{FF2B5EF4-FFF2-40B4-BE49-F238E27FC236}">
                <a16:creationId xmlns:a16="http://schemas.microsoft.com/office/drawing/2014/main" id="{24581958-92BF-B5D2-132E-9A9D0894594E}"/>
              </a:ext>
            </a:extLst>
          </p:cNvPr>
          <p:cNvSpPr txBox="1">
            <a:spLocks noChangeArrowheads="1"/>
          </p:cNvSpPr>
          <p:nvPr/>
        </p:nvSpPr>
        <p:spPr bwMode="auto">
          <a:xfrm>
            <a:off x="51793" y="152549"/>
            <a:ext cx="903089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What or who is the founder and foundation of the church?</a:t>
            </a:r>
          </a:p>
        </p:txBody>
      </p:sp>
      <p:sp>
        <p:nvSpPr>
          <p:cNvPr id="8198" name="TextBox 5">
            <a:extLst>
              <a:ext uri="{FF2B5EF4-FFF2-40B4-BE49-F238E27FC236}">
                <a16:creationId xmlns:a16="http://schemas.microsoft.com/office/drawing/2014/main" id="{8206513C-CD29-5359-D173-B60AE2EB5C02}"/>
              </a:ext>
            </a:extLst>
          </p:cNvPr>
          <p:cNvSpPr txBox="1">
            <a:spLocks noChangeArrowheads="1"/>
          </p:cNvSpPr>
          <p:nvPr/>
        </p:nvSpPr>
        <p:spPr bwMode="auto">
          <a:xfrm>
            <a:off x="328613" y="1306711"/>
            <a:ext cx="847725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dirty="0"/>
              <a:t>Jesus Christ is both the </a:t>
            </a:r>
            <a:r>
              <a:rPr lang="en-US" altLang="en-US" sz="4400" b="1" u="sng" dirty="0"/>
              <a:t>founder</a:t>
            </a:r>
            <a:r>
              <a:rPr lang="en-US" altLang="en-US" sz="4400" b="1" dirty="0"/>
              <a:t> and the </a:t>
            </a:r>
            <a:r>
              <a:rPr lang="en-US" altLang="en-US" sz="4400" b="1" u="sng" dirty="0"/>
              <a:t>foundation</a:t>
            </a:r>
            <a:r>
              <a:rPr lang="en-US" altLang="en-US" sz="4400" b="1" dirty="0"/>
              <a:t> of His own church.</a:t>
            </a:r>
          </a:p>
          <a:p>
            <a:pPr algn="ctr" eaLnBrk="1" hangingPunct="1"/>
            <a:r>
              <a:rPr lang="en-US" altLang="en-US" sz="3200" dirty="0"/>
              <a:t>“</a:t>
            </a:r>
            <a:r>
              <a:rPr lang="en-US" altLang="en-US" sz="3200" i="1" dirty="0"/>
              <a:t>For we are God’s fellow workers; you are God’s field, God’s building. According to the grace of God which was given to me, like a wise master builder I laid a foundation, and another is building on it. But each man must be careful how he builds on it. For no man can lay a </a:t>
            </a:r>
            <a:r>
              <a:rPr lang="en-US" altLang="en-US" sz="3200" b="1" i="1" dirty="0"/>
              <a:t>foundation</a:t>
            </a:r>
            <a:r>
              <a:rPr lang="en-US" altLang="en-US" sz="3200" i="1" dirty="0"/>
              <a:t> other than the one which is laid, </a:t>
            </a:r>
            <a:r>
              <a:rPr lang="en-US" altLang="en-US" sz="3200" b="1" i="1" dirty="0"/>
              <a:t>which is Jesus Christ</a:t>
            </a:r>
            <a:r>
              <a:rPr lang="en-US" altLang="en-US" sz="3200" i="1" dirty="0"/>
              <a:t>.” </a:t>
            </a:r>
            <a:br>
              <a:rPr lang="en-US" altLang="en-US" sz="3200" i="1" dirty="0"/>
            </a:br>
            <a:r>
              <a:rPr lang="en-US" altLang="en-US" sz="3200" b="1" dirty="0">
                <a:solidFill>
                  <a:srgbClr val="0000FF"/>
                </a:solidFill>
              </a:rPr>
              <a:t>(1 Corinthians 3:9-11)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fade">
                                      <p:cBhvr>
                                        <p:cTn id="7" dur="1000"/>
                                        <p:tgtEl>
                                          <p:spTgt spid="8198">
                                            <p:txEl>
                                              <p:pRg st="0" end="0"/>
                                            </p:txEl>
                                          </p:spTgt>
                                        </p:tgtEl>
                                      </p:cBhvr>
                                    </p:animEffect>
                                    <p:anim calcmode="lin" valueType="num">
                                      <p:cBhvr>
                                        <p:cTn id="8" dur="1000" fill="hold"/>
                                        <p:tgtEl>
                                          <p:spTgt spid="81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8">
                                            <p:txEl>
                                              <p:pRg st="1" end="1"/>
                                            </p:txEl>
                                          </p:spTgt>
                                        </p:tgtEl>
                                        <p:attrNameLst>
                                          <p:attrName>style.visibility</p:attrName>
                                        </p:attrNameLst>
                                      </p:cBhvr>
                                      <p:to>
                                        <p:strVal val="visible"/>
                                      </p:to>
                                    </p:set>
                                    <p:animEffect transition="in" filter="fade">
                                      <p:cBhvr>
                                        <p:cTn id="14" dur="1000"/>
                                        <p:tgtEl>
                                          <p:spTgt spid="8198">
                                            <p:txEl>
                                              <p:pRg st="1" end="1"/>
                                            </p:txEl>
                                          </p:spTgt>
                                        </p:tgtEl>
                                      </p:cBhvr>
                                    </p:animEffect>
                                    <p:anim calcmode="lin" valueType="num">
                                      <p:cBhvr>
                                        <p:cTn id="15" dur="1000" fill="hold"/>
                                        <p:tgtEl>
                                          <p:spTgt spid="819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873BC8-AE65-7FC6-E5CB-07CBC96AD11E}"/>
              </a:ext>
            </a:extLst>
          </p:cNvPr>
          <p:cNvSpPr/>
          <p:nvPr/>
        </p:nvSpPr>
        <p:spPr>
          <a:xfrm>
            <a:off x="0"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0245" name="TextBox 4">
            <a:extLst>
              <a:ext uri="{FF2B5EF4-FFF2-40B4-BE49-F238E27FC236}">
                <a16:creationId xmlns:a16="http://schemas.microsoft.com/office/drawing/2014/main" id="{D38A7AD0-315D-2D12-8BFB-006924739EFC}"/>
              </a:ext>
            </a:extLst>
          </p:cNvPr>
          <p:cNvSpPr txBox="1">
            <a:spLocks noChangeArrowheads="1"/>
          </p:cNvSpPr>
          <p:nvPr/>
        </p:nvSpPr>
        <p:spPr bwMode="auto">
          <a:xfrm>
            <a:off x="70247" y="282342"/>
            <a:ext cx="900350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00" b="1" dirty="0">
                <a:latin typeface="Lucida Handwriting" panose="03010101010101010101" pitchFamily="66" charset="0"/>
              </a:rPr>
              <a:t>By what name is the church called?</a:t>
            </a:r>
          </a:p>
        </p:txBody>
      </p:sp>
      <p:sp>
        <p:nvSpPr>
          <p:cNvPr id="10246" name="TextBox 5">
            <a:extLst>
              <a:ext uri="{FF2B5EF4-FFF2-40B4-BE49-F238E27FC236}">
                <a16:creationId xmlns:a16="http://schemas.microsoft.com/office/drawing/2014/main" id="{21615CCE-09AE-849B-D3C5-7B3554439CE0}"/>
              </a:ext>
            </a:extLst>
          </p:cNvPr>
          <p:cNvSpPr txBox="1">
            <a:spLocks noChangeArrowheads="1"/>
          </p:cNvSpPr>
          <p:nvPr/>
        </p:nvSpPr>
        <p:spPr bwMode="auto">
          <a:xfrm>
            <a:off x="118794" y="863461"/>
            <a:ext cx="8906412"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dirty="0"/>
              <a:t>Christ never gave His church a proper name. Instead, the church built by Jesus Christ is identified in scripture by several descriptions:</a:t>
            </a:r>
          </a:p>
          <a:p>
            <a:pPr marL="457200" indent="-457200" eaLnBrk="1" hangingPunct="1">
              <a:buAutoNum type="arabicPeriod"/>
            </a:pPr>
            <a:r>
              <a:rPr lang="en-US" altLang="en-US" sz="2600" b="1" i="1" dirty="0"/>
              <a:t>“the church”</a:t>
            </a:r>
            <a:r>
              <a:rPr lang="en-US" altLang="en-US" sz="2600" b="1" dirty="0"/>
              <a:t> </a:t>
            </a:r>
            <a:r>
              <a:rPr lang="en-US" altLang="en-US" sz="2600" dirty="0"/>
              <a:t>(Used 56 times: Acts 11:26 the most common term used in the Bible) – “the church” (Greek </a:t>
            </a:r>
            <a:r>
              <a:rPr lang="en-US" altLang="en-US" sz="2600" i="1" dirty="0"/>
              <a:t>ekklesia</a:t>
            </a:r>
            <a:r>
              <a:rPr lang="en-US" altLang="en-US" sz="2600" dirty="0"/>
              <a:t>) means </a:t>
            </a:r>
            <a:r>
              <a:rPr lang="en-US" altLang="en-US" sz="2600" i="1" dirty="0"/>
              <a:t>“the called out”</a:t>
            </a:r>
            <a:r>
              <a:rPr lang="en-US" altLang="en-US" sz="2600" dirty="0"/>
              <a:t> (W.E. Vine’s dictionary of Bible words)</a:t>
            </a:r>
          </a:p>
          <a:p>
            <a:pPr marL="457200" indent="-457200" eaLnBrk="1" hangingPunct="1">
              <a:buAutoNum type="arabicPeriod"/>
            </a:pPr>
            <a:r>
              <a:rPr lang="en-US" altLang="en-US" sz="2600" b="1" i="1" dirty="0"/>
              <a:t>“the body,” “body of Christ,” “Christ’s Body”</a:t>
            </a:r>
            <a:r>
              <a:rPr lang="en-US" altLang="en-US" sz="2600" b="1" dirty="0"/>
              <a:t> </a:t>
            </a:r>
            <a:r>
              <a:rPr lang="en-US" altLang="en-US" sz="2600" dirty="0"/>
              <a:t>[body = church Ephesians 1:22-23] (Used over 50 times: Colossians 1:18; Romans 7:4; 1 Corinthians 10:16; 12:27; Ephesians 4:12)</a:t>
            </a:r>
          </a:p>
          <a:p>
            <a:pPr marL="457200" indent="-457200" eaLnBrk="1" hangingPunct="1">
              <a:buAutoNum type="arabicPeriod"/>
            </a:pPr>
            <a:r>
              <a:rPr lang="en-US" altLang="en-US" sz="2600" b="1" i="1" dirty="0"/>
              <a:t>“church of God”</a:t>
            </a:r>
            <a:r>
              <a:rPr lang="en-US" altLang="en-US" sz="2600" b="1" dirty="0"/>
              <a:t> </a:t>
            </a:r>
            <a:r>
              <a:rPr lang="en-US" altLang="en-US" sz="2600" dirty="0"/>
              <a:t>or </a:t>
            </a:r>
            <a:r>
              <a:rPr lang="en-US" altLang="en-US" sz="2600" b="1" i="1" dirty="0"/>
              <a:t>“assembly of God”</a:t>
            </a:r>
            <a:r>
              <a:rPr lang="en-US" altLang="en-US" sz="2600" b="1" dirty="0"/>
              <a:t> </a:t>
            </a:r>
            <a:r>
              <a:rPr lang="en-US" altLang="en-US" sz="2600" dirty="0"/>
              <a:t>(Used 10 times: </a:t>
            </a:r>
            <a:br>
              <a:rPr lang="en-US" altLang="en-US" sz="2600" dirty="0"/>
            </a:br>
            <a:r>
              <a:rPr lang="en-US" altLang="en-US" sz="2600" dirty="0"/>
              <a:t>Acts 12:5; 20:28; 1 Corinthians 1:2; 10:32; 11:22; 15:9; </a:t>
            </a:r>
            <a:br>
              <a:rPr lang="en-US" altLang="en-US" sz="2600" dirty="0"/>
            </a:br>
            <a:r>
              <a:rPr lang="en-US" altLang="en-US" sz="2600" dirty="0"/>
              <a:t>2 Corinthians 1:1; Galatians 1:13; 1 Timothy 3:5; 3:15)</a:t>
            </a:r>
          </a:p>
          <a:p>
            <a:pPr marL="457200" indent="-457200">
              <a:buFontTx/>
              <a:buAutoNum type="arabicPeriod"/>
            </a:pPr>
            <a:r>
              <a:rPr lang="en-US" altLang="en-US" sz="2600" b="1" i="1" dirty="0"/>
              <a:t>“churches of Christ”</a:t>
            </a:r>
            <a:r>
              <a:rPr lang="en-US" altLang="en-US" sz="2600" b="1" dirty="0"/>
              <a:t> </a:t>
            </a:r>
            <a:r>
              <a:rPr lang="en-US" altLang="en-US" sz="2600" dirty="0"/>
              <a:t>or </a:t>
            </a:r>
            <a:r>
              <a:rPr lang="en-US" altLang="en-US" sz="2600" b="1" i="1" dirty="0"/>
              <a:t>“assemblies of Christ”</a:t>
            </a:r>
            <a:r>
              <a:rPr lang="en-US" altLang="en-US" sz="2600" b="1" dirty="0"/>
              <a:t> </a:t>
            </a:r>
            <a:r>
              <a:rPr lang="en-US" altLang="en-US" sz="2600" dirty="0"/>
              <a:t>(used once: Romans 16:16)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fade">
                                      <p:cBhvr>
                                        <p:cTn id="7" dur="1000"/>
                                        <p:tgtEl>
                                          <p:spTgt spid="10246">
                                            <p:txEl>
                                              <p:pRg st="0" end="0"/>
                                            </p:txEl>
                                          </p:spTgt>
                                        </p:tgtEl>
                                      </p:cBhvr>
                                    </p:animEffect>
                                    <p:anim calcmode="lin" valueType="num">
                                      <p:cBhvr>
                                        <p:cTn id="8" dur="10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6">
                                            <p:txEl>
                                              <p:pRg st="1" end="1"/>
                                            </p:txEl>
                                          </p:spTgt>
                                        </p:tgtEl>
                                        <p:attrNameLst>
                                          <p:attrName>style.visibility</p:attrName>
                                        </p:attrNameLst>
                                      </p:cBhvr>
                                      <p:to>
                                        <p:strVal val="visible"/>
                                      </p:to>
                                    </p:set>
                                    <p:animEffect transition="in" filter="fade">
                                      <p:cBhvr>
                                        <p:cTn id="14" dur="1000"/>
                                        <p:tgtEl>
                                          <p:spTgt spid="10246">
                                            <p:txEl>
                                              <p:pRg st="1" end="1"/>
                                            </p:txEl>
                                          </p:spTgt>
                                        </p:tgtEl>
                                      </p:cBhvr>
                                    </p:animEffect>
                                    <p:anim calcmode="lin" valueType="num">
                                      <p:cBhvr>
                                        <p:cTn id="15" dur="10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6">
                                            <p:txEl>
                                              <p:pRg st="2" end="2"/>
                                            </p:txEl>
                                          </p:spTgt>
                                        </p:tgtEl>
                                        <p:attrNameLst>
                                          <p:attrName>style.visibility</p:attrName>
                                        </p:attrNameLst>
                                      </p:cBhvr>
                                      <p:to>
                                        <p:strVal val="visible"/>
                                      </p:to>
                                    </p:set>
                                    <p:animEffect transition="in" filter="fade">
                                      <p:cBhvr>
                                        <p:cTn id="21" dur="1000"/>
                                        <p:tgtEl>
                                          <p:spTgt spid="10246">
                                            <p:txEl>
                                              <p:pRg st="2" end="2"/>
                                            </p:txEl>
                                          </p:spTgt>
                                        </p:tgtEl>
                                      </p:cBhvr>
                                    </p:animEffect>
                                    <p:anim calcmode="lin" valueType="num">
                                      <p:cBhvr>
                                        <p:cTn id="22" dur="10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6">
                                            <p:txEl>
                                              <p:pRg st="3" end="3"/>
                                            </p:txEl>
                                          </p:spTgt>
                                        </p:tgtEl>
                                        <p:attrNameLst>
                                          <p:attrName>style.visibility</p:attrName>
                                        </p:attrNameLst>
                                      </p:cBhvr>
                                      <p:to>
                                        <p:strVal val="visible"/>
                                      </p:to>
                                    </p:set>
                                    <p:animEffect transition="in" filter="fade">
                                      <p:cBhvr>
                                        <p:cTn id="28" dur="1000"/>
                                        <p:tgtEl>
                                          <p:spTgt spid="10246">
                                            <p:txEl>
                                              <p:pRg st="3" end="3"/>
                                            </p:txEl>
                                          </p:spTgt>
                                        </p:tgtEl>
                                      </p:cBhvr>
                                    </p:animEffect>
                                    <p:anim calcmode="lin" valueType="num">
                                      <p:cBhvr>
                                        <p:cTn id="29" dur="1000" fill="hold"/>
                                        <p:tgtEl>
                                          <p:spTgt spid="1024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6">
                                            <p:txEl>
                                              <p:pRg st="4" end="4"/>
                                            </p:txEl>
                                          </p:spTgt>
                                        </p:tgtEl>
                                        <p:attrNameLst>
                                          <p:attrName>style.visibility</p:attrName>
                                        </p:attrNameLst>
                                      </p:cBhvr>
                                      <p:to>
                                        <p:strVal val="visible"/>
                                      </p:to>
                                    </p:set>
                                    <p:animEffect transition="in" filter="fade">
                                      <p:cBhvr>
                                        <p:cTn id="35" dur="1000"/>
                                        <p:tgtEl>
                                          <p:spTgt spid="10246">
                                            <p:txEl>
                                              <p:pRg st="4" end="4"/>
                                            </p:txEl>
                                          </p:spTgt>
                                        </p:tgtEl>
                                      </p:cBhvr>
                                    </p:animEffect>
                                    <p:anim calcmode="lin" valueType="num">
                                      <p:cBhvr>
                                        <p:cTn id="36" dur="1000" fill="hold"/>
                                        <p:tgtEl>
                                          <p:spTgt spid="1024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873BC8-AE65-7FC6-E5CB-07CBC96AD11E}"/>
              </a:ext>
            </a:extLst>
          </p:cNvPr>
          <p:cNvSpPr/>
          <p:nvPr/>
        </p:nvSpPr>
        <p:spPr>
          <a:xfrm>
            <a:off x="0"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0245" name="TextBox 4">
            <a:extLst>
              <a:ext uri="{FF2B5EF4-FFF2-40B4-BE49-F238E27FC236}">
                <a16:creationId xmlns:a16="http://schemas.microsoft.com/office/drawing/2014/main" id="{D38A7AD0-315D-2D12-8BFB-006924739EFC}"/>
              </a:ext>
            </a:extLst>
          </p:cNvPr>
          <p:cNvSpPr txBox="1">
            <a:spLocks noChangeArrowheads="1"/>
          </p:cNvSpPr>
          <p:nvPr/>
        </p:nvSpPr>
        <p:spPr bwMode="auto">
          <a:xfrm>
            <a:off x="70247" y="282342"/>
            <a:ext cx="900350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00" b="1" dirty="0">
                <a:latin typeface="Lucida Handwriting" panose="03010101010101010101" pitchFamily="66" charset="0"/>
              </a:rPr>
              <a:t>By what name is the church called?</a:t>
            </a:r>
          </a:p>
        </p:txBody>
      </p:sp>
      <p:sp>
        <p:nvSpPr>
          <p:cNvPr id="10246" name="TextBox 5">
            <a:extLst>
              <a:ext uri="{FF2B5EF4-FFF2-40B4-BE49-F238E27FC236}">
                <a16:creationId xmlns:a16="http://schemas.microsoft.com/office/drawing/2014/main" id="{21615CCE-09AE-849B-D3C5-7B3554439CE0}"/>
              </a:ext>
            </a:extLst>
          </p:cNvPr>
          <p:cNvSpPr txBox="1">
            <a:spLocks noChangeArrowheads="1"/>
          </p:cNvSpPr>
          <p:nvPr/>
        </p:nvSpPr>
        <p:spPr bwMode="auto">
          <a:xfrm>
            <a:off x="295181" y="984847"/>
            <a:ext cx="8553637"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dirty="0"/>
              <a:t>Christ never gave His church a proper name. Instead, the church built by Jesus Christ is identified in scripture by several descriptions:</a:t>
            </a:r>
          </a:p>
          <a:p>
            <a:pPr marL="514350" indent="-514350" eaLnBrk="1" hangingPunct="1">
              <a:buAutoNum type="arabicPeriod" startAt="5"/>
            </a:pPr>
            <a:r>
              <a:rPr lang="en-US" altLang="en-US" sz="2600" b="1" dirty="0"/>
              <a:t>“</a:t>
            </a:r>
            <a:r>
              <a:rPr lang="en-US" altLang="en-US" sz="2600" b="1" i="1" dirty="0"/>
              <a:t>the Way” </a:t>
            </a:r>
            <a:r>
              <a:rPr lang="en-US" altLang="en-US" sz="2600" dirty="0"/>
              <a:t>(used 7 times exclusively by Luke in Acts: </a:t>
            </a:r>
            <a:br>
              <a:rPr lang="en-US" altLang="en-US" sz="2600" dirty="0"/>
            </a:br>
            <a:r>
              <a:rPr lang="en-US" altLang="en-US" sz="2600" dirty="0"/>
              <a:t>Acts 9:2; 18:25; 19:9, 23; 24:4, 14, 22)</a:t>
            </a:r>
          </a:p>
          <a:p>
            <a:pPr marL="514350" indent="-514350" eaLnBrk="1" hangingPunct="1">
              <a:buAutoNum type="arabicPeriod" startAt="5"/>
            </a:pPr>
            <a:r>
              <a:rPr lang="en-US" altLang="en-US" sz="2600" b="1" dirty="0"/>
              <a:t>“</a:t>
            </a:r>
            <a:r>
              <a:rPr lang="en-US" altLang="en-US" sz="2600" b="1" i="1" dirty="0"/>
              <a:t>flock” </a:t>
            </a:r>
            <a:r>
              <a:rPr lang="en-US" altLang="en-US" sz="2600" dirty="0"/>
              <a:t>(used 4 times: Acts 20:28-29; 1 Peter 5:2-3)</a:t>
            </a:r>
          </a:p>
          <a:p>
            <a:pPr marL="514350" indent="-514350" eaLnBrk="1" hangingPunct="1">
              <a:buAutoNum type="arabicPeriod" startAt="5"/>
            </a:pPr>
            <a:r>
              <a:rPr lang="en-US" altLang="en-US" sz="2600" b="1" dirty="0"/>
              <a:t>“</a:t>
            </a:r>
            <a:r>
              <a:rPr lang="en-US" altLang="en-US" sz="2600" b="1" i="1" dirty="0"/>
              <a:t>the sect, sect of the Nazarenes</a:t>
            </a:r>
            <a:r>
              <a:rPr lang="en-US" altLang="en-US" sz="2600" b="1" dirty="0"/>
              <a:t>” </a:t>
            </a:r>
            <a:r>
              <a:rPr lang="en-US" altLang="en-US" sz="2600" dirty="0"/>
              <a:t>(Used 3 times: </a:t>
            </a:r>
            <a:br>
              <a:rPr lang="en-US" altLang="en-US" sz="2600" dirty="0"/>
            </a:br>
            <a:r>
              <a:rPr lang="en-US" altLang="en-US" sz="2600" dirty="0"/>
              <a:t>Acts 24:5,14; 28:22)</a:t>
            </a:r>
          </a:p>
          <a:p>
            <a:pPr marL="514350" indent="-514350" eaLnBrk="1" hangingPunct="1">
              <a:buAutoNum type="arabicPeriod" startAt="5"/>
            </a:pPr>
            <a:r>
              <a:rPr lang="en-US" altLang="en-US" sz="2600" b="1" dirty="0"/>
              <a:t>“</a:t>
            </a:r>
            <a:r>
              <a:rPr lang="en-US" altLang="en-US" sz="2600" b="1" i="1" dirty="0"/>
              <a:t>general assembly” </a:t>
            </a:r>
            <a:r>
              <a:rPr lang="en-US" altLang="en-US" sz="2600" dirty="0"/>
              <a:t>(Hebrews 12:23)</a:t>
            </a:r>
          </a:p>
          <a:p>
            <a:pPr marL="514350" indent="-514350" eaLnBrk="1" hangingPunct="1">
              <a:buAutoNum type="arabicPeriod" startAt="5"/>
            </a:pPr>
            <a:r>
              <a:rPr lang="en-US" altLang="en-US" sz="2600" b="1" dirty="0"/>
              <a:t>“</a:t>
            </a:r>
            <a:r>
              <a:rPr lang="en-US" sz="2600" b="1" i="1" dirty="0">
                <a:solidFill>
                  <a:srgbClr val="000000"/>
                </a:solidFill>
                <a:effectLst/>
                <a:highlight>
                  <a:srgbClr val="FFFFFF"/>
                </a:highlight>
                <a:latin typeface="Calibri" panose="020F0502020204030204" pitchFamily="34" charset="0"/>
              </a:rPr>
              <a:t>church of the firstborn” </a:t>
            </a:r>
            <a:r>
              <a:rPr lang="en-US" sz="2600" b="0" i="0" dirty="0">
                <a:solidFill>
                  <a:srgbClr val="000000"/>
                </a:solidFill>
                <a:effectLst/>
                <a:highlight>
                  <a:srgbClr val="FFFFFF"/>
                </a:highlight>
                <a:latin typeface="Calibri" panose="020F0502020204030204" pitchFamily="34" charset="0"/>
              </a:rPr>
              <a:t>(Hebrews 12:23)</a:t>
            </a:r>
          </a:p>
          <a:p>
            <a:pPr marL="514350" indent="-514350" eaLnBrk="1" hangingPunct="1">
              <a:buAutoNum type="arabicPeriod" startAt="5"/>
            </a:pPr>
            <a:r>
              <a:rPr lang="en-US" sz="2600" b="1" dirty="0">
                <a:solidFill>
                  <a:srgbClr val="000000"/>
                </a:solidFill>
                <a:highlight>
                  <a:srgbClr val="FFFFFF"/>
                </a:highlight>
              </a:rPr>
              <a:t>“</a:t>
            </a:r>
            <a:r>
              <a:rPr lang="en-US" sz="2600" b="1" i="1" dirty="0">
                <a:solidFill>
                  <a:srgbClr val="000000"/>
                </a:solidFill>
                <a:effectLst/>
                <a:highlight>
                  <a:srgbClr val="FFFFFF"/>
                </a:highlight>
                <a:latin typeface="Calibri" panose="020F0502020204030204" pitchFamily="34" charset="0"/>
              </a:rPr>
              <a:t>church of the saints” </a:t>
            </a:r>
            <a:r>
              <a:rPr lang="en-US" sz="2600" b="0" i="0" dirty="0">
                <a:solidFill>
                  <a:srgbClr val="000000"/>
                </a:solidFill>
                <a:effectLst/>
                <a:highlight>
                  <a:srgbClr val="FFFFFF"/>
                </a:highlight>
                <a:latin typeface="Calibri" panose="020F0502020204030204" pitchFamily="34" charset="0"/>
              </a:rPr>
              <a:t>(1 Corinthians 14:33)</a:t>
            </a:r>
          </a:p>
        </p:txBody>
      </p:sp>
    </p:spTree>
    <p:extLst>
      <p:ext uri="{BB962C8B-B14F-4D97-AF65-F5344CB8AC3E}">
        <p14:creationId xmlns:p14="http://schemas.microsoft.com/office/powerpoint/2010/main" val="68564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6">
                                            <p:txEl>
                                              <p:pRg st="1" end="1"/>
                                            </p:txEl>
                                          </p:spTgt>
                                        </p:tgtEl>
                                        <p:attrNameLst>
                                          <p:attrName>style.visibility</p:attrName>
                                        </p:attrNameLst>
                                      </p:cBhvr>
                                      <p:to>
                                        <p:strVal val="visible"/>
                                      </p:to>
                                    </p:set>
                                    <p:animEffect transition="in" filter="fade">
                                      <p:cBhvr>
                                        <p:cTn id="7" dur="1000"/>
                                        <p:tgtEl>
                                          <p:spTgt spid="10246">
                                            <p:txEl>
                                              <p:pRg st="1" end="1"/>
                                            </p:txEl>
                                          </p:spTgt>
                                        </p:tgtEl>
                                      </p:cBhvr>
                                    </p:animEffect>
                                    <p:anim calcmode="lin" valueType="num">
                                      <p:cBhvr>
                                        <p:cTn id="8" dur="10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2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6">
                                            <p:txEl>
                                              <p:pRg st="2" end="2"/>
                                            </p:txEl>
                                          </p:spTgt>
                                        </p:tgtEl>
                                        <p:attrNameLst>
                                          <p:attrName>style.visibility</p:attrName>
                                        </p:attrNameLst>
                                      </p:cBhvr>
                                      <p:to>
                                        <p:strVal val="visible"/>
                                      </p:to>
                                    </p:set>
                                    <p:animEffect transition="in" filter="fade">
                                      <p:cBhvr>
                                        <p:cTn id="14" dur="1000"/>
                                        <p:tgtEl>
                                          <p:spTgt spid="10246">
                                            <p:txEl>
                                              <p:pRg st="2" end="2"/>
                                            </p:txEl>
                                          </p:spTgt>
                                        </p:tgtEl>
                                      </p:cBhvr>
                                    </p:animEffect>
                                    <p:anim calcmode="lin" valueType="num">
                                      <p:cBhvr>
                                        <p:cTn id="15" dur="10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6">
                                            <p:txEl>
                                              <p:pRg st="3" end="3"/>
                                            </p:txEl>
                                          </p:spTgt>
                                        </p:tgtEl>
                                        <p:attrNameLst>
                                          <p:attrName>style.visibility</p:attrName>
                                        </p:attrNameLst>
                                      </p:cBhvr>
                                      <p:to>
                                        <p:strVal val="visible"/>
                                      </p:to>
                                    </p:set>
                                    <p:animEffect transition="in" filter="fade">
                                      <p:cBhvr>
                                        <p:cTn id="21" dur="1000"/>
                                        <p:tgtEl>
                                          <p:spTgt spid="10246">
                                            <p:txEl>
                                              <p:pRg st="3" end="3"/>
                                            </p:txEl>
                                          </p:spTgt>
                                        </p:tgtEl>
                                      </p:cBhvr>
                                    </p:animEffect>
                                    <p:anim calcmode="lin" valueType="num">
                                      <p:cBhvr>
                                        <p:cTn id="22" dur="1000" fill="hold"/>
                                        <p:tgtEl>
                                          <p:spTgt spid="1024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2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6">
                                            <p:txEl>
                                              <p:pRg st="4" end="4"/>
                                            </p:txEl>
                                          </p:spTgt>
                                        </p:tgtEl>
                                        <p:attrNameLst>
                                          <p:attrName>style.visibility</p:attrName>
                                        </p:attrNameLst>
                                      </p:cBhvr>
                                      <p:to>
                                        <p:strVal val="visible"/>
                                      </p:to>
                                    </p:set>
                                    <p:animEffect transition="in" filter="fade">
                                      <p:cBhvr>
                                        <p:cTn id="28" dur="1000"/>
                                        <p:tgtEl>
                                          <p:spTgt spid="10246">
                                            <p:txEl>
                                              <p:pRg st="4" end="4"/>
                                            </p:txEl>
                                          </p:spTgt>
                                        </p:tgtEl>
                                      </p:cBhvr>
                                    </p:animEffect>
                                    <p:anim calcmode="lin" valueType="num">
                                      <p:cBhvr>
                                        <p:cTn id="29" dur="1000" fill="hold"/>
                                        <p:tgtEl>
                                          <p:spTgt spid="1024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24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6">
                                            <p:txEl>
                                              <p:pRg st="5" end="5"/>
                                            </p:txEl>
                                          </p:spTgt>
                                        </p:tgtEl>
                                        <p:attrNameLst>
                                          <p:attrName>style.visibility</p:attrName>
                                        </p:attrNameLst>
                                      </p:cBhvr>
                                      <p:to>
                                        <p:strVal val="visible"/>
                                      </p:to>
                                    </p:set>
                                    <p:animEffect transition="in" filter="fade">
                                      <p:cBhvr>
                                        <p:cTn id="35" dur="1000"/>
                                        <p:tgtEl>
                                          <p:spTgt spid="10246">
                                            <p:txEl>
                                              <p:pRg st="5" end="5"/>
                                            </p:txEl>
                                          </p:spTgt>
                                        </p:tgtEl>
                                      </p:cBhvr>
                                    </p:animEffect>
                                    <p:anim calcmode="lin" valueType="num">
                                      <p:cBhvr>
                                        <p:cTn id="36" dur="1000" fill="hold"/>
                                        <p:tgtEl>
                                          <p:spTgt spid="1024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2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246">
                                            <p:txEl>
                                              <p:pRg st="6" end="6"/>
                                            </p:txEl>
                                          </p:spTgt>
                                        </p:tgtEl>
                                        <p:attrNameLst>
                                          <p:attrName>style.visibility</p:attrName>
                                        </p:attrNameLst>
                                      </p:cBhvr>
                                      <p:to>
                                        <p:strVal val="visible"/>
                                      </p:to>
                                    </p:set>
                                    <p:animEffect transition="in" filter="fade">
                                      <p:cBhvr>
                                        <p:cTn id="42" dur="1000"/>
                                        <p:tgtEl>
                                          <p:spTgt spid="10246">
                                            <p:txEl>
                                              <p:pRg st="6" end="6"/>
                                            </p:txEl>
                                          </p:spTgt>
                                        </p:tgtEl>
                                      </p:cBhvr>
                                    </p:animEffect>
                                    <p:anim calcmode="lin" valueType="num">
                                      <p:cBhvr>
                                        <p:cTn id="43" dur="1000" fill="hold"/>
                                        <p:tgtEl>
                                          <p:spTgt spid="1024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24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873BC8-AE65-7FC6-E5CB-07CBC96AD11E}"/>
              </a:ext>
            </a:extLst>
          </p:cNvPr>
          <p:cNvSpPr/>
          <p:nvPr/>
        </p:nvSpPr>
        <p:spPr>
          <a:xfrm>
            <a:off x="0"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0245" name="TextBox 4">
            <a:extLst>
              <a:ext uri="{FF2B5EF4-FFF2-40B4-BE49-F238E27FC236}">
                <a16:creationId xmlns:a16="http://schemas.microsoft.com/office/drawing/2014/main" id="{D38A7AD0-315D-2D12-8BFB-006924739EFC}"/>
              </a:ext>
            </a:extLst>
          </p:cNvPr>
          <p:cNvSpPr txBox="1">
            <a:spLocks noChangeArrowheads="1"/>
          </p:cNvSpPr>
          <p:nvPr/>
        </p:nvSpPr>
        <p:spPr bwMode="auto">
          <a:xfrm>
            <a:off x="70247" y="282342"/>
            <a:ext cx="900350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00" b="1" dirty="0">
                <a:latin typeface="Lucida Handwriting" panose="03010101010101010101" pitchFamily="66" charset="0"/>
              </a:rPr>
              <a:t>By what name is the church called?</a:t>
            </a:r>
          </a:p>
        </p:txBody>
      </p:sp>
      <p:sp>
        <p:nvSpPr>
          <p:cNvPr id="10246" name="TextBox 5">
            <a:extLst>
              <a:ext uri="{FF2B5EF4-FFF2-40B4-BE49-F238E27FC236}">
                <a16:creationId xmlns:a16="http://schemas.microsoft.com/office/drawing/2014/main" id="{21615CCE-09AE-849B-D3C5-7B3554439CE0}"/>
              </a:ext>
            </a:extLst>
          </p:cNvPr>
          <p:cNvSpPr txBox="1">
            <a:spLocks noChangeArrowheads="1"/>
          </p:cNvSpPr>
          <p:nvPr/>
        </p:nvSpPr>
        <p:spPr bwMode="auto">
          <a:xfrm>
            <a:off x="295181" y="1006199"/>
            <a:ext cx="855363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dirty="0"/>
              <a:t>Christ never gave His church a proper name. Instead, the church built by Jesus Christ is identified in scripture by several descriptions:</a:t>
            </a:r>
          </a:p>
          <a:p>
            <a:pPr marL="514350" indent="-514350" eaLnBrk="1" hangingPunct="1">
              <a:buAutoNum type="arabicPeriod" startAt="11"/>
            </a:pPr>
            <a:r>
              <a:rPr lang="en-US" altLang="en-US" sz="2600" b="1" dirty="0"/>
              <a:t>“</a:t>
            </a:r>
            <a:r>
              <a:rPr lang="en-US" altLang="en-US" sz="2600" b="1" i="1" dirty="0"/>
              <a:t>house of God” </a:t>
            </a:r>
            <a:r>
              <a:rPr lang="en-US" altLang="en-US" sz="2600" dirty="0"/>
              <a:t>(I Timothy 3:15)</a:t>
            </a:r>
          </a:p>
          <a:p>
            <a:pPr marL="514350" indent="-514350" eaLnBrk="1" hangingPunct="1">
              <a:buAutoNum type="arabicPeriod" startAt="11"/>
            </a:pPr>
            <a:r>
              <a:rPr lang="en-US" altLang="en-US" sz="2600" b="1" dirty="0"/>
              <a:t>“</a:t>
            </a:r>
            <a:r>
              <a:rPr lang="en-US" altLang="en-US" sz="2600" b="1" i="1" dirty="0"/>
              <a:t>church of the living God” </a:t>
            </a:r>
            <a:r>
              <a:rPr lang="en-US" altLang="en-US" sz="2600" dirty="0"/>
              <a:t>(I Timothy 3:15)</a:t>
            </a:r>
          </a:p>
          <a:p>
            <a:pPr marL="514350" indent="-514350" eaLnBrk="1" hangingPunct="1">
              <a:buAutoNum type="arabicPeriod" startAt="11"/>
            </a:pPr>
            <a:r>
              <a:rPr lang="en-US" altLang="en-US" sz="2600" b="1" dirty="0"/>
              <a:t>“</a:t>
            </a:r>
            <a:r>
              <a:rPr lang="en-US" altLang="en-US" sz="2600" b="1" i="1" dirty="0"/>
              <a:t>kingdom of God” </a:t>
            </a:r>
            <a:r>
              <a:rPr lang="en-US" altLang="en-US" sz="2600" dirty="0"/>
              <a:t>(Colossians 4:11 and </a:t>
            </a:r>
            <a:r>
              <a:rPr lang="en-US" altLang="en-US" sz="2600" u="sng" dirty="0"/>
              <a:t>many</a:t>
            </a:r>
            <a:r>
              <a:rPr lang="en-US" altLang="en-US" sz="2600" dirty="0"/>
              <a:t> other passages)</a:t>
            </a:r>
          </a:p>
          <a:p>
            <a:pPr marL="514350" indent="-514350" eaLnBrk="1" hangingPunct="1">
              <a:buAutoNum type="arabicPeriod" startAt="11"/>
            </a:pPr>
            <a:r>
              <a:rPr lang="en-US" altLang="en-US" sz="2600" b="1" dirty="0"/>
              <a:t>“</a:t>
            </a:r>
            <a:r>
              <a:rPr lang="en-US" altLang="en-US" sz="2600" b="1" i="1" dirty="0"/>
              <a:t>kingdom of His dear Son” </a:t>
            </a:r>
            <a:r>
              <a:rPr lang="en-US" altLang="en-US" sz="2600" dirty="0"/>
              <a:t>(Colossians 1:13)</a:t>
            </a:r>
          </a:p>
          <a:p>
            <a:pPr marL="514350" indent="-514350" eaLnBrk="1" hangingPunct="1">
              <a:buAutoNum type="arabicPeriod" startAt="11"/>
            </a:pPr>
            <a:r>
              <a:rPr lang="en-US" altLang="en-US" sz="2600" b="1" dirty="0"/>
              <a:t>“</a:t>
            </a:r>
            <a:r>
              <a:rPr lang="en-US" altLang="en-US" sz="2600" b="1" i="1" dirty="0"/>
              <a:t>kingdom of Christ and of God” </a:t>
            </a:r>
            <a:r>
              <a:rPr lang="en-US" altLang="en-US" sz="2600" dirty="0"/>
              <a:t>(Ephesians 5:5)</a:t>
            </a:r>
          </a:p>
          <a:p>
            <a:pPr marL="514350" indent="-514350" eaLnBrk="1" hangingPunct="1">
              <a:buAutoNum type="arabicPeriod" startAt="11"/>
            </a:pPr>
            <a:r>
              <a:rPr lang="en-US" altLang="en-US" sz="2600" b="1" dirty="0"/>
              <a:t>“</a:t>
            </a:r>
            <a:r>
              <a:rPr lang="en-US" altLang="en-US" sz="2600" b="1" i="1" dirty="0"/>
              <a:t>family of God”/ “household of God”/ “house of God”</a:t>
            </a:r>
            <a:br>
              <a:rPr lang="en-US" altLang="en-US" sz="2600" b="1" i="1" dirty="0"/>
            </a:br>
            <a:r>
              <a:rPr lang="en-US" altLang="en-US" sz="2600" dirty="0"/>
              <a:t>(1 Timothy 3:15)</a:t>
            </a:r>
          </a:p>
          <a:p>
            <a:pPr eaLnBrk="1" hangingPunct="1"/>
            <a:r>
              <a:rPr lang="en-US" altLang="en-US" sz="3000" b="1" dirty="0"/>
              <a:t>To use a </a:t>
            </a:r>
            <a:r>
              <a:rPr lang="en-US" altLang="en-US" sz="3000" b="1" u="sng" dirty="0"/>
              <a:t>scriptural</a:t>
            </a:r>
            <a:r>
              <a:rPr lang="en-US" altLang="en-US" sz="3000" b="1" dirty="0"/>
              <a:t> designation for the Lord’s church, we must use a designation found in </a:t>
            </a:r>
            <a:r>
              <a:rPr lang="en-US" altLang="en-US" sz="3000" b="1" u="sng" dirty="0"/>
              <a:t>scripture</a:t>
            </a:r>
            <a:r>
              <a:rPr lang="en-US" altLang="en-US" sz="3000" b="1" dirty="0"/>
              <a:t>!</a:t>
            </a:r>
            <a:endParaRPr lang="en-US" altLang="en-US" sz="3000" dirty="0"/>
          </a:p>
        </p:txBody>
      </p:sp>
    </p:spTree>
    <p:extLst>
      <p:ext uri="{BB962C8B-B14F-4D97-AF65-F5344CB8AC3E}">
        <p14:creationId xmlns:p14="http://schemas.microsoft.com/office/powerpoint/2010/main" val="22461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6">
                                            <p:txEl>
                                              <p:pRg st="1" end="1"/>
                                            </p:txEl>
                                          </p:spTgt>
                                        </p:tgtEl>
                                        <p:attrNameLst>
                                          <p:attrName>style.visibility</p:attrName>
                                        </p:attrNameLst>
                                      </p:cBhvr>
                                      <p:to>
                                        <p:strVal val="visible"/>
                                      </p:to>
                                    </p:set>
                                    <p:animEffect transition="in" filter="fade">
                                      <p:cBhvr>
                                        <p:cTn id="7" dur="1000"/>
                                        <p:tgtEl>
                                          <p:spTgt spid="10246">
                                            <p:txEl>
                                              <p:pRg st="1" end="1"/>
                                            </p:txEl>
                                          </p:spTgt>
                                        </p:tgtEl>
                                      </p:cBhvr>
                                    </p:animEffect>
                                    <p:anim calcmode="lin" valueType="num">
                                      <p:cBhvr>
                                        <p:cTn id="8" dur="10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2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6">
                                            <p:txEl>
                                              <p:pRg st="2" end="2"/>
                                            </p:txEl>
                                          </p:spTgt>
                                        </p:tgtEl>
                                        <p:attrNameLst>
                                          <p:attrName>style.visibility</p:attrName>
                                        </p:attrNameLst>
                                      </p:cBhvr>
                                      <p:to>
                                        <p:strVal val="visible"/>
                                      </p:to>
                                    </p:set>
                                    <p:animEffect transition="in" filter="fade">
                                      <p:cBhvr>
                                        <p:cTn id="14" dur="1000"/>
                                        <p:tgtEl>
                                          <p:spTgt spid="10246">
                                            <p:txEl>
                                              <p:pRg st="2" end="2"/>
                                            </p:txEl>
                                          </p:spTgt>
                                        </p:tgtEl>
                                      </p:cBhvr>
                                    </p:animEffect>
                                    <p:anim calcmode="lin" valueType="num">
                                      <p:cBhvr>
                                        <p:cTn id="15" dur="10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6">
                                            <p:txEl>
                                              <p:pRg st="3" end="3"/>
                                            </p:txEl>
                                          </p:spTgt>
                                        </p:tgtEl>
                                        <p:attrNameLst>
                                          <p:attrName>style.visibility</p:attrName>
                                        </p:attrNameLst>
                                      </p:cBhvr>
                                      <p:to>
                                        <p:strVal val="visible"/>
                                      </p:to>
                                    </p:set>
                                    <p:animEffect transition="in" filter="fade">
                                      <p:cBhvr>
                                        <p:cTn id="21" dur="1000"/>
                                        <p:tgtEl>
                                          <p:spTgt spid="10246">
                                            <p:txEl>
                                              <p:pRg st="3" end="3"/>
                                            </p:txEl>
                                          </p:spTgt>
                                        </p:tgtEl>
                                      </p:cBhvr>
                                    </p:animEffect>
                                    <p:anim calcmode="lin" valueType="num">
                                      <p:cBhvr>
                                        <p:cTn id="22" dur="1000" fill="hold"/>
                                        <p:tgtEl>
                                          <p:spTgt spid="1024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2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6">
                                            <p:txEl>
                                              <p:pRg st="4" end="4"/>
                                            </p:txEl>
                                          </p:spTgt>
                                        </p:tgtEl>
                                        <p:attrNameLst>
                                          <p:attrName>style.visibility</p:attrName>
                                        </p:attrNameLst>
                                      </p:cBhvr>
                                      <p:to>
                                        <p:strVal val="visible"/>
                                      </p:to>
                                    </p:set>
                                    <p:animEffect transition="in" filter="fade">
                                      <p:cBhvr>
                                        <p:cTn id="28" dur="1000"/>
                                        <p:tgtEl>
                                          <p:spTgt spid="10246">
                                            <p:txEl>
                                              <p:pRg st="4" end="4"/>
                                            </p:txEl>
                                          </p:spTgt>
                                        </p:tgtEl>
                                      </p:cBhvr>
                                    </p:animEffect>
                                    <p:anim calcmode="lin" valueType="num">
                                      <p:cBhvr>
                                        <p:cTn id="29" dur="1000" fill="hold"/>
                                        <p:tgtEl>
                                          <p:spTgt spid="1024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24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6">
                                            <p:txEl>
                                              <p:pRg st="5" end="5"/>
                                            </p:txEl>
                                          </p:spTgt>
                                        </p:tgtEl>
                                        <p:attrNameLst>
                                          <p:attrName>style.visibility</p:attrName>
                                        </p:attrNameLst>
                                      </p:cBhvr>
                                      <p:to>
                                        <p:strVal val="visible"/>
                                      </p:to>
                                    </p:set>
                                    <p:animEffect transition="in" filter="fade">
                                      <p:cBhvr>
                                        <p:cTn id="35" dur="1000"/>
                                        <p:tgtEl>
                                          <p:spTgt spid="10246">
                                            <p:txEl>
                                              <p:pRg st="5" end="5"/>
                                            </p:txEl>
                                          </p:spTgt>
                                        </p:tgtEl>
                                      </p:cBhvr>
                                    </p:animEffect>
                                    <p:anim calcmode="lin" valueType="num">
                                      <p:cBhvr>
                                        <p:cTn id="36" dur="1000" fill="hold"/>
                                        <p:tgtEl>
                                          <p:spTgt spid="1024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2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246">
                                            <p:txEl>
                                              <p:pRg st="6" end="6"/>
                                            </p:txEl>
                                          </p:spTgt>
                                        </p:tgtEl>
                                        <p:attrNameLst>
                                          <p:attrName>style.visibility</p:attrName>
                                        </p:attrNameLst>
                                      </p:cBhvr>
                                      <p:to>
                                        <p:strVal val="visible"/>
                                      </p:to>
                                    </p:set>
                                    <p:animEffect transition="in" filter="fade">
                                      <p:cBhvr>
                                        <p:cTn id="42" dur="1000"/>
                                        <p:tgtEl>
                                          <p:spTgt spid="10246">
                                            <p:txEl>
                                              <p:pRg st="6" end="6"/>
                                            </p:txEl>
                                          </p:spTgt>
                                        </p:tgtEl>
                                      </p:cBhvr>
                                    </p:animEffect>
                                    <p:anim calcmode="lin" valueType="num">
                                      <p:cBhvr>
                                        <p:cTn id="43" dur="1000" fill="hold"/>
                                        <p:tgtEl>
                                          <p:spTgt spid="1024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24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246">
                                            <p:txEl>
                                              <p:pRg st="7" end="7"/>
                                            </p:txEl>
                                          </p:spTgt>
                                        </p:tgtEl>
                                        <p:attrNameLst>
                                          <p:attrName>style.visibility</p:attrName>
                                        </p:attrNameLst>
                                      </p:cBhvr>
                                      <p:to>
                                        <p:strVal val="visible"/>
                                      </p:to>
                                    </p:set>
                                    <p:animEffect transition="in" filter="fade">
                                      <p:cBhvr>
                                        <p:cTn id="49" dur="1000"/>
                                        <p:tgtEl>
                                          <p:spTgt spid="10246">
                                            <p:txEl>
                                              <p:pRg st="7" end="7"/>
                                            </p:txEl>
                                          </p:spTgt>
                                        </p:tgtEl>
                                      </p:cBhvr>
                                    </p:animEffect>
                                    <p:anim calcmode="lin" valueType="num">
                                      <p:cBhvr>
                                        <p:cTn id="50" dur="1000" fill="hold"/>
                                        <p:tgtEl>
                                          <p:spTgt spid="1024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024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D1C2E3-A1D0-3DA0-FA91-FDEF922FE004}"/>
              </a:ext>
            </a:extLst>
          </p:cNvPr>
          <p:cNvSpPr/>
          <p:nvPr/>
        </p:nvSpPr>
        <p:spPr>
          <a:xfrm>
            <a:off x="0"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2293" name="TextBox 4">
            <a:extLst>
              <a:ext uri="{FF2B5EF4-FFF2-40B4-BE49-F238E27FC236}">
                <a16:creationId xmlns:a16="http://schemas.microsoft.com/office/drawing/2014/main" id="{D9B70C2C-7BF6-4ADE-5E79-9025D8B1B3FD}"/>
              </a:ext>
            </a:extLst>
          </p:cNvPr>
          <p:cNvSpPr txBox="1">
            <a:spLocks noChangeArrowheads="1"/>
          </p:cNvSpPr>
          <p:nvPr/>
        </p:nvSpPr>
        <p:spPr bwMode="auto">
          <a:xfrm>
            <a:off x="267404" y="270977"/>
            <a:ext cx="847606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What are its members called?</a:t>
            </a:r>
          </a:p>
        </p:txBody>
      </p:sp>
      <p:sp>
        <p:nvSpPr>
          <p:cNvPr id="12294" name="TextBox 5">
            <a:extLst>
              <a:ext uri="{FF2B5EF4-FFF2-40B4-BE49-F238E27FC236}">
                <a16:creationId xmlns:a16="http://schemas.microsoft.com/office/drawing/2014/main" id="{63748D02-3F76-5D99-A891-E8C390E91869}"/>
              </a:ext>
            </a:extLst>
          </p:cNvPr>
          <p:cNvSpPr txBox="1">
            <a:spLocks noChangeArrowheads="1"/>
          </p:cNvSpPr>
          <p:nvPr/>
        </p:nvSpPr>
        <p:spPr bwMode="auto">
          <a:xfrm>
            <a:off x="333375" y="802551"/>
            <a:ext cx="847725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300" b="1" dirty="0"/>
              <a:t>There is a proper name given to members of the Lord’s church: “Christian,” found 3 times.</a:t>
            </a:r>
          </a:p>
          <a:p>
            <a:pPr algn="ctr" eaLnBrk="1" hangingPunct="1"/>
            <a:r>
              <a:rPr lang="en-US" altLang="en-US" sz="2800" dirty="0"/>
              <a:t> </a:t>
            </a:r>
            <a:r>
              <a:rPr lang="en-US" altLang="en-US" sz="2400" dirty="0"/>
              <a:t>“</a:t>
            </a:r>
            <a:r>
              <a:rPr lang="en-US" altLang="en-US" sz="2400" i="1" dirty="0"/>
              <a:t>And he left for Tarsus to look for Saul; and when he had found him, he brought him to Antioch. And for an entire year they met with the church and taught considerable numbers; and the disciples were first called </a:t>
            </a:r>
            <a:r>
              <a:rPr lang="en-US" altLang="en-US" sz="2400" b="1" i="1" dirty="0"/>
              <a:t>Christians</a:t>
            </a:r>
            <a:r>
              <a:rPr lang="en-US" altLang="en-US" sz="2400" i="1" dirty="0"/>
              <a:t> in Antioch.” </a:t>
            </a:r>
            <a:r>
              <a:rPr lang="en-US" altLang="en-US" sz="2400" b="1" dirty="0">
                <a:solidFill>
                  <a:srgbClr val="0000FF"/>
                </a:solidFill>
              </a:rPr>
              <a:t>(Acts 11:25-26)</a:t>
            </a:r>
          </a:p>
          <a:p>
            <a:pPr algn="ctr" eaLnBrk="1" hangingPunct="1"/>
            <a:endParaRPr lang="en-US" altLang="en-US" sz="2400" i="1" dirty="0"/>
          </a:p>
          <a:p>
            <a:pPr algn="ctr" eaLnBrk="1" hangingPunct="1"/>
            <a:r>
              <a:rPr lang="en-US" altLang="en-US" sz="2400" i="1" dirty="0"/>
              <a:t>“‘King Agrippa, do you believe the Prophets? I know that you do.’ Agrippa replied to Paul, ‘In a short time you will persuade me to become a </a:t>
            </a:r>
            <a:r>
              <a:rPr lang="en-US" altLang="en-US" sz="2400" b="1" i="1" dirty="0"/>
              <a:t>Christian</a:t>
            </a:r>
            <a:r>
              <a:rPr lang="en-US" altLang="en-US" sz="2400" i="1" dirty="0"/>
              <a:t>.’” </a:t>
            </a:r>
            <a:r>
              <a:rPr lang="en-US" altLang="en-US" sz="2400" b="1" dirty="0">
                <a:solidFill>
                  <a:srgbClr val="0000FF"/>
                </a:solidFill>
              </a:rPr>
              <a:t>(Acts 26:27-28)</a:t>
            </a:r>
          </a:p>
          <a:p>
            <a:pPr algn="ctr" eaLnBrk="1" hangingPunct="1"/>
            <a:endParaRPr lang="en-US" altLang="en-US" sz="2400" dirty="0"/>
          </a:p>
          <a:p>
            <a:pPr algn="ctr" eaLnBrk="1" hangingPunct="1"/>
            <a:r>
              <a:rPr lang="en-US" altLang="en-US" sz="2400" i="1" dirty="0"/>
              <a:t>“Make sure that none of you suffers as a murderer, or thief, or evildoer, or a troublesome meddler; but if anyone suffers as a </a:t>
            </a:r>
            <a:r>
              <a:rPr lang="en-US" altLang="en-US" sz="2400" b="1" i="1" dirty="0"/>
              <a:t>Christian</a:t>
            </a:r>
            <a:r>
              <a:rPr lang="en-US" altLang="en-US" sz="2400" i="1" dirty="0"/>
              <a:t>, he is not to be ashamed, but is to glorify God in this name.” </a:t>
            </a:r>
            <a:r>
              <a:rPr lang="en-US" altLang="en-US" sz="2400" b="1" dirty="0">
                <a:solidFill>
                  <a:srgbClr val="0000FF"/>
                </a:solidFill>
              </a:rPr>
              <a:t>(1 Peter 4:16)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fade">
                                      <p:cBhvr>
                                        <p:cTn id="7" dur="1000"/>
                                        <p:tgtEl>
                                          <p:spTgt spid="12294">
                                            <p:txEl>
                                              <p:pRg st="0" end="0"/>
                                            </p:txEl>
                                          </p:spTgt>
                                        </p:tgtEl>
                                      </p:cBhvr>
                                    </p:animEffect>
                                    <p:anim calcmode="lin" valueType="num">
                                      <p:cBhvr>
                                        <p:cTn id="8" dur="10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4">
                                            <p:txEl>
                                              <p:pRg st="1" end="1"/>
                                            </p:txEl>
                                          </p:spTgt>
                                        </p:tgtEl>
                                        <p:attrNameLst>
                                          <p:attrName>style.visibility</p:attrName>
                                        </p:attrNameLst>
                                      </p:cBhvr>
                                      <p:to>
                                        <p:strVal val="visible"/>
                                      </p:to>
                                    </p:set>
                                    <p:animEffect transition="in" filter="fade">
                                      <p:cBhvr>
                                        <p:cTn id="14" dur="1000"/>
                                        <p:tgtEl>
                                          <p:spTgt spid="12294">
                                            <p:txEl>
                                              <p:pRg st="1" end="1"/>
                                            </p:txEl>
                                          </p:spTgt>
                                        </p:tgtEl>
                                      </p:cBhvr>
                                    </p:animEffect>
                                    <p:anim calcmode="lin" valueType="num">
                                      <p:cBhvr>
                                        <p:cTn id="15" dur="1000" fill="hold"/>
                                        <p:tgtEl>
                                          <p:spTgt spid="1229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4">
                                            <p:txEl>
                                              <p:pRg st="3" end="3"/>
                                            </p:txEl>
                                          </p:spTgt>
                                        </p:tgtEl>
                                        <p:attrNameLst>
                                          <p:attrName>style.visibility</p:attrName>
                                        </p:attrNameLst>
                                      </p:cBhvr>
                                      <p:to>
                                        <p:strVal val="visible"/>
                                      </p:to>
                                    </p:set>
                                    <p:animEffect transition="in" filter="fade">
                                      <p:cBhvr>
                                        <p:cTn id="21" dur="1000"/>
                                        <p:tgtEl>
                                          <p:spTgt spid="12294">
                                            <p:txEl>
                                              <p:pRg st="3" end="3"/>
                                            </p:txEl>
                                          </p:spTgt>
                                        </p:tgtEl>
                                      </p:cBhvr>
                                    </p:animEffect>
                                    <p:anim calcmode="lin" valueType="num">
                                      <p:cBhvr>
                                        <p:cTn id="22" dur="1000" fill="hold"/>
                                        <p:tgtEl>
                                          <p:spTgt spid="1229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29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294">
                                            <p:txEl>
                                              <p:pRg st="5" end="5"/>
                                            </p:txEl>
                                          </p:spTgt>
                                        </p:tgtEl>
                                        <p:attrNameLst>
                                          <p:attrName>style.visibility</p:attrName>
                                        </p:attrNameLst>
                                      </p:cBhvr>
                                      <p:to>
                                        <p:strVal val="visible"/>
                                      </p:to>
                                    </p:set>
                                    <p:animEffect transition="in" filter="fade">
                                      <p:cBhvr>
                                        <p:cTn id="28" dur="1000"/>
                                        <p:tgtEl>
                                          <p:spTgt spid="12294">
                                            <p:txEl>
                                              <p:pRg st="5" end="5"/>
                                            </p:txEl>
                                          </p:spTgt>
                                        </p:tgtEl>
                                      </p:cBhvr>
                                    </p:animEffect>
                                    <p:anim calcmode="lin" valueType="num">
                                      <p:cBhvr>
                                        <p:cTn id="29" dur="1000" fill="hold"/>
                                        <p:tgtEl>
                                          <p:spTgt spid="1229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229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D1C2E3-A1D0-3DA0-FA91-FDEF922FE004}"/>
              </a:ext>
            </a:extLst>
          </p:cNvPr>
          <p:cNvSpPr/>
          <p:nvPr/>
        </p:nvSpPr>
        <p:spPr>
          <a:xfrm>
            <a:off x="0"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2293" name="TextBox 4">
            <a:extLst>
              <a:ext uri="{FF2B5EF4-FFF2-40B4-BE49-F238E27FC236}">
                <a16:creationId xmlns:a16="http://schemas.microsoft.com/office/drawing/2014/main" id="{D9B70C2C-7BF6-4ADE-5E79-9025D8B1B3FD}"/>
              </a:ext>
            </a:extLst>
          </p:cNvPr>
          <p:cNvSpPr txBox="1">
            <a:spLocks noChangeArrowheads="1"/>
          </p:cNvSpPr>
          <p:nvPr/>
        </p:nvSpPr>
        <p:spPr bwMode="auto">
          <a:xfrm>
            <a:off x="267404" y="270977"/>
            <a:ext cx="847606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What are its members called?</a:t>
            </a:r>
          </a:p>
        </p:txBody>
      </p:sp>
      <p:sp>
        <p:nvSpPr>
          <p:cNvPr id="12294" name="TextBox 5">
            <a:extLst>
              <a:ext uri="{FF2B5EF4-FFF2-40B4-BE49-F238E27FC236}">
                <a16:creationId xmlns:a16="http://schemas.microsoft.com/office/drawing/2014/main" id="{63748D02-3F76-5D99-A891-E8C390E91869}"/>
              </a:ext>
            </a:extLst>
          </p:cNvPr>
          <p:cNvSpPr txBox="1">
            <a:spLocks noChangeArrowheads="1"/>
          </p:cNvSpPr>
          <p:nvPr/>
        </p:nvSpPr>
        <p:spPr bwMode="auto">
          <a:xfrm>
            <a:off x="267404" y="999774"/>
            <a:ext cx="8619378"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dirty="0"/>
              <a:t>Members of the churches of men call themselves by names not found in the Bible, such as:</a:t>
            </a:r>
          </a:p>
          <a:p>
            <a:endParaRPr lang="en-US" altLang="en-US" sz="2800" dirty="0"/>
          </a:p>
          <a:p>
            <a:r>
              <a:rPr lang="en-US" altLang="en-US" sz="2800" dirty="0"/>
              <a:t>“Catholics,” “Protestants,” “Lutherans,” “Baptists,” “Methodists,” “Pentecostals,” “Anglicans,” “Mormons,” “Jehovah’s Witnesses,” “Adventists,” “Mennonites,” “Presbyterians,” “Episcopalians,” “Christian Scientists,” and many more, or perhaps by a hyphenated name along with “Christian,” such as “Evangelical-Christian.”</a:t>
            </a:r>
          </a:p>
          <a:p>
            <a:endParaRPr lang="en-US" altLang="en-US" sz="2800" dirty="0"/>
          </a:p>
          <a:p>
            <a:r>
              <a:rPr lang="en-US" altLang="en-US" sz="3600" b="1" dirty="0"/>
              <a:t>The only proper name found in scripture for members of the Lord’s church is “Christian.”</a:t>
            </a:r>
          </a:p>
          <a:p>
            <a:endParaRPr lang="en-US" altLang="en-US" sz="2800" dirty="0"/>
          </a:p>
        </p:txBody>
      </p:sp>
    </p:spTree>
    <p:extLst>
      <p:ext uri="{BB962C8B-B14F-4D97-AF65-F5344CB8AC3E}">
        <p14:creationId xmlns:p14="http://schemas.microsoft.com/office/powerpoint/2010/main" val="387851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fade">
                                      <p:cBhvr>
                                        <p:cTn id="7" dur="1000"/>
                                        <p:tgtEl>
                                          <p:spTgt spid="12294">
                                            <p:txEl>
                                              <p:pRg st="0" end="0"/>
                                            </p:txEl>
                                          </p:spTgt>
                                        </p:tgtEl>
                                      </p:cBhvr>
                                    </p:animEffect>
                                    <p:anim calcmode="lin" valueType="num">
                                      <p:cBhvr>
                                        <p:cTn id="8" dur="10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4">
                                            <p:txEl>
                                              <p:pRg st="2" end="2"/>
                                            </p:txEl>
                                          </p:spTgt>
                                        </p:tgtEl>
                                        <p:attrNameLst>
                                          <p:attrName>style.visibility</p:attrName>
                                        </p:attrNameLst>
                                      </p:cBhvr>
                                      <p:to>
                                        <p:strVal val="visible"/>
                                      </p:to>
                                    </p:set>
                                    <p:animEffect transition="in" filter="fade">
                                      <p:cBhvr>
                                        <p:cTn id="14" dur="1000"/>
                                        <p:tgtEl>
                                          <p:spTgt spid="12294">
                                            <p:txEl>
                                              <p:pRg st="2" end="2"/>
                                            </p:txEl>
                                          </p:spTgt>
                                        </p:tgtEl>
                                      </p:cBhvr>
                                    </p:animEffect>
                                    <p:anim calcmode="lin" valueType="num">
                                      <p:cBhvr>
                                        <p:cTn id="15" dur="1000" fill="hold"/>
                                        <p:tgtEl>
                                          <p:spTgt spid="1229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2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4">
                                            <p:txEl>
                                              <p:pRg st="4" end="4"/>
                                            </p:txEl>
                                          </p:spTgt>
                                        </p:tgtEl>
                                        <p:attrNameLst>
                                          <p:attrName>style.visibility</p:attrName>
                                        </p:attrNameLst>
                                      </p:cBhvr>
                                      <p:to>
                                        <p:strVal val="visible"/>
                                      </p:to>
                                    </p:set>
                                    <p:animEffect transition="in" filter="fade">
                                      <p:cBhvr>
                                        <p:cTn id="21" dur="1000"/>
                                        <p:tgtEl>
                                          <p:spTgt spid="12294">
                                            <p:txEl>
                                              <p:pRg st="4" end="4"/>
                                            </p:txEl>
                                          </p:spTgt>
                                        </p:tgtEl>
                                      </p:cBhvr>
                                    </p:animEffect>
                                    <p:anim calcmode="lin" valueType="num">
                                      <p:cBhvr>
                                        <p:cTn id="22" dur="1000" fill="hold"/>
                                        <p:tgtEl>
                                          <p:spTgt spid="1229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29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C0DE5B-5A08-5AA8-3BD8-1A6CCB3F56B3}"/>
              </a:ext>
            </a:extLst>
          </p:cNvPr>
          <p:cNvSpPr/>
          <p:nvPr/>
        </p:nvSpPr>
        <p:spPr>
          <a:xfrm>
            <a:off x="0" y="0"/>
            <a:ext cx="9144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4341" name="TextBox 4">
            <a:extLst>
              <a:ext uri="{FF2B5EF4-FFF2-40B4-BE49-F238E27FC236}">
                <a16:creationId xmlns:a16="http://schemas.microsoft.com/office/drawing/2014/main" id="{8DC99661-1B06-A7CA-119D-1B8230976353}"/>
              </a:ext>
            </a:extLst>
          </p:cNvPr>
          <p:cNvSpPr txBox="1">
            <a:spLocks noChangeArrowheads="1"/>
          </p:cNvSpPr>
          <p:nvPr/>
        </p:nvSpPr>
        <p:spPr bwMode="auto">
          <a:xfrm>
            <a:off x="63103" y="82247"/>
            <a:ext cx="9017794"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How is one forgiven,</a:t>
            </a:r>
            <a:br>
              <a:rPr lang="en-US" altLang="en-US" sz="3450" b="1" dirty="0">
                <a:latin typeface="Lucida Handwriting" panose="03010101010101010101" pitchFamily="66" charset="0"/>
              </a:rPr>
            </a:br>
            <a:r>
              <a:rPr lang="en-US" altLang="en-US" sz="3450" b="1" dirty="0">
                <a:latin typeface="Lucida Handwriting" panose="03010101010101010101" pitchFamily="66" charset="0"/>
              </a:rPr>
              <a:t>to become a member of the church belonging to Christ?</a:t>
            </a:r>
          </a:p>
        </p:txBody>
      </p:sp>
      <p:sp>
        <p:nvSpPr>
          <p:cNvPr id="14342" name="TextBox 5">
            <a:extLst>
              <a:ext uri="{FF2B5EF4-FFF2-40B4-BE49-F238E27FC236}">
                <a16:creationId xmlns:a16="http://schemas.microsoft.com/office/drawing/2014/main" id="{CE479271-5509-9568-F39F-283AA335964F}"/>
              </a:ext>
            </a:extLst>
          </p:cNvPr>
          <p:cNvSpPr txBox="1">
            <a:spLocks noChangeArrowheads="1"/>
          </p:cNvSpPr>
          <p:nvPr/>
        </p:nvSpPr>
        <p:spPr bwMode="auto">
          <a:xfrm>
            <a:off x="333375" y="1849571"/>
            <a:ext cx="84772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i="1" dirty="0"/>
              <a:t>“For I am not ashamed of the gospel, for it is the power of God for </a:t>
            </a:r>
            <a:r>
              <a:rPr lang="en-US" altLang="en-US" sz="2400" b="1" i="1" dirty="0"/>
              <a:t>salvation to everyone who believes</a:t>
            </a:r>
            <a:r>
              <a:rPr lang="en-US" altLang="en-US" sz="2400" i="1" dirty="0"/>
              <a:t>, to the Jew first and also to the Greek. For in it the righteousness of God is revealed from faith to faith; as it is written, ‘But </a:t>
            </a:r>
            <a:r>
              <a:rPr lang="en-US" altLang="en-US" sz="2400" b="1" i="1" dirty="0"/>
              <a:t>the righteous man shall live by faith</a:t>
            </a:r>
            <a:r>
              <a:rPr lang="en-US" altLang="en-US" sz="2400" i="1" dirty="0"/>
              <a:t>.’” </a:t>
            </a:r>
            <a:r>
              <a:rPr lang="en-US" altLang="en-US" sz="2400" b="1" dirty="0">
                <a:solidFill>
                  <a:srgbClr val="0000FF"/>
                </a:solidFill>
              </a:rPr>
              <a:t>(Romans 1:16-17)</a:t>
            </a:r>
          </a:p>
          <a:p>
            <a:pPr algn="ctr" eaLnBrk="1" hangingPunct="1"/>
            <a:endParaRPr lang="en-US" altLang="en-US" sz="1200" i="1" dirty="0"/>
          </a:p>
          <a:p>
            <a:pPr algn="ctr" eaLnBrk="1" hangingPunct="1"/>
            <a:r>
              <a:rPr lang="en-US" altLang="en-US" sz="2400" i="1" dirty="0"/>
              <a:t>“So </a:t>
            </a:r>
            <a:r>
              <a:rPr lang="en-US" altLang="en-US" sz="2400" b="1" i="1" dirty="0"/>
              <a:t>faith comes from hearing</a:t>
            </a:r>
            <a:r>
              <a:rPr lang="en-US" altLang="en-US" sz="2400" i="1" dirty="0"/>
              <a:t>, and hearing by the word of Christ.” </a:t>
            </a:r>
            <a:r>
              <a:rPr lang="en-US" altLang="en-US" sz="2400" b="1" dirty="0">
                <a:solidFill>
                  <a:srgbClr val="0000FF"/>
                </a:solidFill>
              </a:rPr>
              <a:t>(Romans 10:17)</a:t>
            </a:r>
          </a:p>
          <a:p>
            <a:pPr algn="ctr" eaLnBrk="1" hangingPunct="1"/>
            <a:endParaRPr lang="en-US" altLang="en-US" sz="1200" dirty="0"/>
          </a:p>
          <a:p>
            <a:pPr algn="ctr" eaLnBrk="1" hangingPunct="1"/>
            <a:r>
              <a:rPr lang="en-US" altLang="en-US" sz="2400" dirty="0"/>
              <a:t> </a:t>
            </a:r>
            <a:r>
              <a:rPr lang="en-US" altLang="en-US" sz="2400" i="1" dirty="0"/>
              <a:t>“… that if you </a:t>
            </a:r>
            <a:r>
              <a:rPr lang="en-US" altLang="en-US" sz="2400" b="1" i="1" dirty="0"/>
              <a:t>confess with your mouth Jesus as Lord</a:t>
            </a:r>
            <a:r>
              <a:rPr lang="en-US" altLang="en-US" sz="2400" i="1" dirty="0"/>
              <a:t>, and believe in your heart that God raised Him from the dead, you will be saved; for with the heart a person believes, resulting in righteousness, and with the mouth he confesses, resulting in salvation.” </a:t>
            </a:r>
            <a:br>
              <a:rPr lang="en-US" altLang="en-US" sz="2400" i="1" dirty="0"/>
            </a:br>
            <a:r>
              <a:rPr lang="en-US" altLang="en-US" sz="2400" b="1" dirty="0">
                <a:solidFill>
                  <a:srgbClr val="0000FF"/>
                </a:solidFill>
              </a:rPr>
              <a:t>(Romans 10:9-10)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Effect transition="in" filter="fade">
                                      <p:cBhvr>
                                        <p:cTn id="7" dur="1000"/>
                                        <p:tgtEl>
                                          <p:spTgt spid="14342">
                                            <p:txEl>
                                              <p:pRg st="0" end="0"/>
                                            </p:txEl>
                                          </p:spTgt>
                                        </p:tgtEl>
                                      </p:cBhvr>
                                    </p:animEffect>
                                    <p:anim calcmode="lin" valueType="num">
                                      <p:cBhvr>
                                        <p:cTn id="8" dur="1000" fill="hold"/>
                                        <p:tgtEl>
                                          <p:spTgt spid="143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42">
                                            <p:txEl>
                                              <p:pRg st="2" end="2"/>
                                            </p:txEl>
                                          </p:spTgt>
                                        </p:tgtEl>
                                        <p:attrNameLst>
                                          <p:attrName>style.visibility</p:attrName>
                                        </p:attrNameLst>
                                      </p:cBhvr>
                                      <p:to>
                                        <p:strVal val="visible"/>
                                      </p:to>
                                    </p:set>
                                    <p:animEffect transition="in" filter="fade">
                                      <p:cBhvr>
                                        <p:cTn id="14" dur="1000"/>
                                        <p:tgtEl>
                                          <p:spTgt spid="14342">
                                            <p:txEl>
                                              <p:pRg st="2" end="2"/>
                                            </p:txEl>
                                          </p:spTgt>
                                        </p:tgtEl>
                                      </p:cBhvr>
                                    </p:animEffect>
                                    <p:anim calcmode="lin" valueType="num">
                                      <p:cBhvr>
                                        <p:cTn id="15" dur="1000" fill="hold"/>
                                        <p:tgtEl>
                                          <p:spTgt spid="1434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3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42">
                                            <p:txEl>
                                              <p:pRg st="4" end="4"/>
                                            </p:txEl>
                                          </p:spTgt>
                                        </p:tgtEl>
                                        <p:attrNameLst>
                                          <p:attrName>style.visibility</p:attrName>
                                        </p:attrNameLst>
                                      </p:cBhvr>
                                      <p:to>
                                        <p:strVal val="visible"/>
                                      </p:to>
                                    </p:set>
                                    <p:animEffect transition="in" filter="fade">
                                      <p:cBhvr>
                                        <p:cTn id="21" dur="1000"/>
                                        <p:tgtEl>
                                          <p:spTgt spid="14342">
                                            <p:txEl>
                                              <p:pRg st="4" end="4"/>
                                            </p:txEl>
                                          </p:spTgt>
                                        </p:tgtEl>
                                      </p:cBhvr>
                                    </p:animEffect>
                                    <p:anim calcmode="lin" valueType="num">
                                      <p:cBhvr>
                                        <p:cTn id="22" dur="1000" fill="hold"/>
                                        <p:tgtEl>
                                          <p:spTgt spid="1434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43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C0DE5B-5A08-5AA8-3BD8-1A6CCB3F56B3}"/>
              </a:ext>
            </a:extLst>
          </p:cNvPr>
          <p:cNvSpPr/>
          <p:nvPr/>
        </p:nvSpPr>
        <p:spPr>
          <a:xfrm>
            <a:off x="0" y="0"/>
            <a:ext cx="9144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4341" name="TextBox 4">
            <a:extLst>
              <a:ext uri="{FF2B5EF4-FFF2-40B4-BE49-F238E27FC236}">
                <a16:creationId xmlns:a16="http://schemas.microsoft.com/office/drawing/2014/main" id="{8DC99661-1B06-A7CA-119D-1B8230976353}"/>
              </a:ext>
            </a:extLst>
          </p:cNvPr>
          <p:cNvSpPr txBox="1">
            <a:spLocks noChangeArrowheads="1"/>
          </p:cNvSpPr>
          <p:nvPr/>
        </p:nvSpPr>
        <p:spPr bwMode="auto">
          <a:xfrm>
            <a:off x="63103" y="56918"/>
            <a:ext cx="9017794"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How is one forgiven,</a:t>
            </a:r>
            <a:br>
              <a:rPr lang="en-US" altLang="en-US" sz="3450" b="1" dirty="0">
                <a:latin typeface="Lucida Handwriting" panose="03010101010101010101" pitchFamily="66" charset="0"/>
              </a:rPr>
            </a:br>
            <a:r>
              <a:rPr lang="en-US" altLang="en-US" sz="3450" b="1" dirty="0">
                <a:latin typeface="Lucida Handwriting" panose="03010101010101010101" pitchFamily="66" charset="0"/>
              </a:rPr>
              <a:t>to become a member of the church belonging to Christ?</a:t>
            </a:r>
          </a:p>
        </p:txBody>
      </p:sp>
      <p:sp>
        <p:nvSpPr>
          <p:cNvPr id="14342" name="TextBox 5">
            <a:extLst>
              <a:ext uri="{FF2B5EF4-FFF2-40B4-BE49-F238E27FC236}">
                <a16:creationId xmlns:a16="http://schemas.microsoft.com/office/drawing/2014/main" id="{CE479271-5509-9568-F39F-283AA335964F}"/>
              </a:ext>
            </a:extLst>
          </p:cNvPr>
          <p:cNvSpPr txBox="1">
            <a:spLocks noChangeArrowheads="1"/>
          </p:cNvSpPr>
          <p:nvPr/>
        </p:nvSpPr>
        <p:spPr bwMode="auto">
          <a:xfrm>
            <a:off x="333375" y="1651939"/>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i="1" dirty="0"/>
              <a:t>“Peter said to them, ‘</a:t>
            </a:r>
            <a:r>
              <a:rPr lang="en-US" altLang="en-US" sz="2400" b="1" i="1" dirty="0"/>
              <a:t>Repent, and each of you be baptized </a:t>
            </a:r>
            <a:r>
              <a:rPr lang="en-US" altLang="en-US" sz="2400" i="1" dirty="0"/>
              <a:t>in the name of Jesus Christ for the forgiveness of your sins; and you will receive the gift of the Holy Spirit.’” </a:t>
            </a:r>
            <a:r>
              <a:rPr lang="en-US" altLang="en-US" sz="2400" b="1" dirty="0">
                <a:solidFill>
                  <a:srgbClr val="0000FF"/>
                </a:solidFill>
              </a:rPr>
              <a:t>(Acts 2:38)</a:t>
            </a:r>
          </a:p>
          <a:p>
            <a:pPr algn="ctr" eaLnBrk="1" hangingPunct="1"/>
            <a:endParaRPr lang="en-US" altLang="en-US" sz="1200" dirty="0"/>
          </a:p>
          <a:p>
            <a:pPr algn="ctr" eaLnBrk="1" hangingPunct="1"/>
            <a:r>
              <a:rPr lang="en-US" altLang="en-US" sz="2400" i="1" dirty="0"/>
              <a:t>“And He said to them, ‘Go into all the world and preach the gospel to all creation. </a:t>
            </a:r>
            <a:r>
              <a:rPr lang="en-US" altLang="en-US" sz="2400" b="1" i="1" dirty="0"/>
              <a:t>He who has believed and has been baptized shall be saved</a:t>
            </a:r>
            <a:r>
              <a:rPr lang="en-US" altLang="en-US" sz="2400" i="1" dirty="0"/>
              <a:t>; but he who has disbelieved shall be condemned.’”</a:t>
            </a:r>
            <a:br>
              <a:rPr lang="en-US" altLang="en-US" sz="2400" dirty="0"/>
            </a:br>
            <a:r>
              <a:rPr lang="en-US" altLang="en-US" sz="2400" b="1" dirty="0">
                <a:solidFill>
                  <a:srgbClr val="0000FF"/>
                </a:solidFill>
              </a:rPr>
              <a:t>(Mark 16:15-16)</a:t>
            </a:r>
          </a:p>
          <a:p>
            <a:pPr algn="ctr" eaLnBrk="1" hangingPunct="1"/>
            <a:r>
              <a:rPr lang="en-US" altLang="en-US" sz="1200" dirty="0"/>
              <a:t> </a:t>
            </a:r>
          </a:p>
          <a:p>
            <a:pPr algn="ctr" eaLnBrk="1" hangingPunct="1"/>
            <a:r>
              <a:rPr lang="en-US" altLang="en-US" sz="2400" i="1" dirty="0"/>
              <a:t>“Day by day continuing with one mind in the temple, and breaking bread from house to house, they were taking their meals together with gladness and sincerity of heart, praising God and having favor with all the people. And the </a:t>
            </a:r>
            <a:r>
              <a:rPr lang="en-US" altLang="en-US" sz="2400" b="1" i="1" dirty="0"/>
              <a:t>Lord was adding to their number </a:t>
            </a:r>
            <a:r>
              <a:rPr lang="en-US" altLang="en-US" sz="2400" i="1" dirty="0"/>
              <a:t>(“the church” KJV) </a:t>
            </a:r>
            <a:r>
              <a:rPr lang="en-US" altLang="en-US" sz="2400" b="1" i="1" dirty="0"/>
              <a:t>day by day those who were being saved</a:t>
            </a:r>
            <a:r>
              <a:rPr lang="en-US" altLang="en-US" sz="2400" i="1" dirty="0"/>
              <a:t>.”</a:t>
            </a:r>
            <a:r>
              <a:rPr lang="en-US" altLang="en-US" sz="2400" dirty="0"/>
              <a:t> </a:t>
            </a:r>
            <a:br>
              <a:rPr lang="en-US" altLang="en-US" sz="2400" dirty="0"/>
            </a:br>
            <a:r>
              <a:rPr lang="en-US" altLang="en-US" sz="2400" b="1" dirty="0">
                <a:solidFill>
                  <a:srgbClr val="0000FF"/>
                </a:solidFill>
              </a:rPr>
              <a:t>(Acts 2:46-47)</a:t>
            </a:r>
            <a:endParaRPr lang="en-US" altLang="en-US" sz="2400" dirty="0"/>
          </a:p>
        </p:txBody>
      </p:sp>
    </p:spTree>
    <p:extLst>
      <p:ext uri="{BB962C8B-B14F-4D97-AF65-F5344CB8AC3E}">
        <p14:creationId xmlns:p14="http://schemas.microsoft.com/office/powerpoint/2010/main" val="208716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Effect transition="in" filter="fade">
                                      <p:cBhvr>
                                        <p:cTn id="7" dur="1000"/>
                                        <p:tgtEl>
                                          <p:spTgt spid="14342">
                                            <p:txEl>
                                              <p:pRg st="0" end="0"/>
                                            </p:txEl>
                                          </p:spTgt>
                                        </p:tgtEl>
                                      </p:cBhvr>
                                    </p:animEffect>
                                    <p:anim calcmode="lin" valueType="num">
                                      <p:cBhvr>
                                        <p:cTn id="8" dur="1000" fill="hold"/>
                                        <p:tgtEl>
                                          <p:spTgt spid="143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42">
                                            <p:txEl>
                                              <p:pRg st="2" end="2"/>
                                            </p:txEl>
                                          </p:spTgt>
                                        </p:tgtEl>
                                        <p:attrNameLst>
                                          <p:attrName>style.visibility</p:attrName>
                                        </p:attrNameLst>
                                      </p:cBhvr>
                                      <p:to>
                                        <p:strVal val="visible"/>
                                      </p:to>
                                    </p:set>
                                    <p:animEffect transition="in" filter="fade">
                                      <p:cBhvr>
                                        <p:cTn id="14" dur="1000"/>
                                        <p:tgtEl>
                                          <p:spTgt spid="14342">
                                            <p:txEl>
                                              <p:pRg st="2" end="2"/>
                                            </p:txEl>
                                          </p:spTgt>
                                        </p:tgtEl>
                                      </p:cBhvr>
                                    </p:animEffect>
                                    <p:anim calcmode="lin" valueType="num">
                                      <p:cBhvr>
                                        <p:cTn id="15" dur="1000" fill="hold"/>
                                        <p:tgtEl>
                                          <p:spTgt spid="1434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3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42">
                                            <p:txEl>
                                              <p:pRg st="4" end="4"/>
                                            </p:txEl>
                                          </p:spTgt>
                                        </p:tgtEl>
                                        <p:attrNameLst>
                                          <p:attrName>style.visibility</p:attrName>
                                        </p:attrNameLst>
                                      </p:cBhvr>
                                      <p:to>
                                        <p:strVal val="visible"/>
                                      </p:to>
                                    </p:set>
                                    <p:animEffect transition="in" filter="fade">
                                      <p:cBhvr>
                                        <p:cTn id="21" dur="1000"/>
                                        <p:tgtEl>
                                          <p:spTgt spid="14342">
                                            <p:txEl>
                                              <p:pRg st="4" end="4"/>
                                            </p:txEl>
                                          </p:spTgt>
                                        </p:tgtEl>
                                      </p:cBhvr>
                                    </p:animEffect>
                                    <p:anim calcmode="lin" valueType="num">
                                      <p:cBhvr>
                                        <p:cTn id="22" dur="1000" fill="hold"/>
                                        <p:tgtEl>
                                          <p:spTgt spid="1434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43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2B396-5548-103E-7A34-8E36ED5FC0E3}"/>
              </a:ext>
            </a:extLst>
          </p:cNvPr>
          <p:cNvSpPr/>
          <p:nvPr/>
        </p:nvSpPr>
        <p:spPr>
          <a:xfrm>
            <a:off x="-4764"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6149" name="TextBox 4">
            <a:extLst>
              <a:ext uri="{FF2B5EF4-FFF2-40B4-BE49-F238E27FC236}">
                <a16:creationId xmlns:a16="http://schemas.microsoft.com/office/drawing/2014/main" id="{7176C35E-342C-86DC-2489-C99523DB2A33}"/>
              </a:ext>
            </a:extLst>
          </p:cNvPr>
          <p:cNvSpPr txBox="1">
            <a:spLocks noChangeArrowheads="1"/>
          </p:cNvSpPr>
          <p:nvPr/>
        </p:nvSpPr>
        <p:spPr bwMode="auto">
          <a:xfrm>
            <a:off x="51784" y="416222"/>
            <a:ext cx="90308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latin typeface="Lucida Handwriting" panose="03010101010101010101" pitchFamily="66" charset="0"/>
              </a:rPr>
              <a:t>When and where did the New Testament church begin?</a:t>
            </a:r>
          </a:p>
        </p:txBody>
      </p:sp>
      <p:sp>
        <p:nvSpPr>
          <p:cNvPr id="6150" name="TextBox 5">
            <a:extLst>
              <a:ext uri="{FF2B5EF4-FFF2-40B4-BE49-F238E27FC236}">
                <a16:creationId xmlns:a16="http://schemas.microsoft.com/office/drawing/2014/main" id="{ECEC9FBE-F73B-617A-213E-ADDBB6111F72}"/>
              </a:ext>
            </a:extLst>
          </p:cNvPr>
          <p:cNvSpPr txBox="1">
            <a:spLocks noChangeArrowheads="1"/>
          </p:cNvSpPr>
          <p:nvPr/>
        </p:nvSpPr>
        <p:spPr bwMode="auto">
          <a:xfrm>
            <a:off x="449440" y="1475774"/>
            <a:ext cx="823557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t>It was prophesied that it would begin in Jerusalem.</a:t>
            </a:r>
          </a:p>
          <a:p>
            <a:pPr algn="ctr" eaLnBrk="1" hangingPunct="1"/>
            <a:endParaRPr lang="en-US" altLang="en-US" sz="2800" i="1" dirty="0"/>
          </a:p>
          <a:p>
            <a:pPr algn="ctr" eaLnBrk="1" hangingPunct="1"/>
            <a:r>
              <a:rPr lang="en-US" altLang="en-US" sz="2800" i="1" dirty="0"/>
              <a:t>“Now it will come about that in the last days the mountain of the house of the Lord will be established as the chief of the mountains, and will be raised above the hills; and all the nations will stream to it. And many peoples will come and say, ‘Come, let us go up to the mountain of the Lord, to the house of the God of Jacob; that He may teach us concerning His ways and that we may walk in His paths.’ For the law will go forth from Zion and the word of the Lord from Jerusalem.” </a:t>
            </a:r>
            <a:br>
              <a:rPr lang="en-US" altLang="en-US" sz="2800" dirty="0"/>
            </a:br>
            <a:r>
              <a:rPr lang="en-US" altLang="en-US" sz="2800" b="1" dirty="0">
                <a:solidFill>
                  <a:srgbClr val="0000FF"/>
                </a:solidFill>
              </a:rPr>
              <a:t>(Isaiah 2:2-3)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1000"/>
                                        <p:tgtEl>
                                          <p:spTgt spid="6150">
                                            <p:txEl>
                                              <p:pRg st="0" end="0"/>
                                            </p:txEl>
                                          </p:spTgt>
                                        </p:tgtEl>
                                      </p:cBhvr>
                                    </p:animEffect>
                                    <p:anim calcmode="lin" valueType="num">
                                      <p:cBhvr>
                                        <p:cTn id="8" dur="1000" fill="hold"/>
                                        <p:tgtEl>
                                          <p:spTgt spid="61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50">
                                            <p:txEl>
                                              <p:pRg st="2" end="2"/>
                                            </p:txEl>
                                          </p:spTgt>
                                        </p:tgtEl>
                                        <p:attrNameLst>
                                          <p:attrName>style.visibility</p:attrName>
                                        </p:attrNameLst>
                                      </p:cBhvr>
                                      <p:to>
                                        <p:strVal val="visible"/>
                                      </p:to>
                                    </p:set>
                                    <p:animEffect transition="in" filter="fade">
                                      <p:cBhvr>
                                        <p:cTn id="14" dur="1000"/>
                                        <p:tgtEl>
                                          <p:spTgt spid="6150">
                                            <p:txEl>
                                              <p:pRg st="2" end="2"/>
                                            </p:txEl>
                                          </p:spTgt>
                                        </p:tgtEl>
                                      </p:cBhvr>
                                    </p:animEffect>
                                    <p:anim calcmode="lin" valueType="num">
                                      <p:cBhvr>
                                        <p:cTn id="15" dur="1000" fill="hold"/>
                                        <p:tgtEl>
                                          <p:spTgt spid="615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C0DE5B-5A08-5AA8-3BD8-1A6CCB3F56B3}"/>
              </a:ext>
            </a:extLst>
          </p:cNvPr>
          <p:cNvSpPr/>
          <p:nvPr/>
        </p:nvSpPr>
        <p:spPr>
          <a:xfrm>
            <a:off x="0" y="0"/>
            <a:ext cx="9144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4341" name="TextBox 4">
            <a:extLst>
              <a:ext uri="{FF2B5EF4-FFF2-40B4-BE49-F238E27FC236}">
                <a16:creationId xmlns:a16="http://schemas.microsoft.com/office/drawing/2014/main" id="{8DC99661-1B06-A7CA-119D-1B8230976353}"/>
              </a:ext>
            </a:extLst>
          </p:cNvPr>
          <p:cNvSpPr txBox="1">
            <a:spLocks noChangeArrowheads="1"/>
          </p:cNvSpPr>
          <p:nvPr/>
        </p:nvSpPr>
        <p:spPr bwMode="auto">
          <a:xfrm>
            <a:off x="63103" y="82247"/>
            <a:ext cx="9017794"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How is one forgiven,</a:t>
            </a:r>
            <a:br>
              <a:rPr lang="en-US" altLang="en-US" sz="3450" b="1" dirty="0">
                <a:latin typeface="Lucida Handwriting" panose="03010101010101010101" pitchFamily="66" charset="0"/>
              </a:rPr>
            </a:br>
            <a:r>
              <a:rPr lang="en-US" altLang="en-US" sz="3450" b="1" dirty="0">
                <a:latin typeface="Lucida Handwriting" panose="03010101010101010101" pitchFamily="66" charset="0"/>
              </a:rPr>
              <a:t>to become a member of the church belonging to Christ?</a:t>
            </a:r>
          </a:p>
        </p:txBody>
      </p:sp>
      <p:sp>
        <p:nvSpPr>
          <p:cNvPr id="14342" name="TextBox 5">
            <a:extLst>
              <a:ext uri="{FF2B5EF4-FFF2-40B4-BE49-F238E27FC236}">
                <a16:creationId xmlns:a16="http://schemas.microsoft.com/office/drawing/2014/main" id="{CE479271-5509-9568-F39F-283AA335964F}"/>
              </a:ext>
            </a:extLst>
          </p:cNvPr>
          <p:cNvSpPr txBox="1">
            <a:spLocks noChangeArrowheads="1"/>
          </p:cNvSpPr>
          <p:nvPr/>
        </p:nvSpPr>
        <p:spPr bwMode="auto">
          <a:xfrm>
            <a:off x="333375" y="2459504"/>
            <a:ext cx="84772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i="1" dirty="0"/>
              <a:t>The Lord adds one to His church, “the saved” when one, in faith, obeys His gospel and is thus forgiven of sins.</a:t>
            </a:r>
          </a:p>
        </p:txBody>
      </p:sp>
    </p:spTree>
    <p:extLst>
      <p:ext uri="{BB962C8B-B14F-4D97-AF65-F5344CB8AC3E}">
        <p14:creationId xmlns:p14="http://schemas.microsoft.com/office/powerpoint/2010/main" val="321540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FFBB4-FD92-D9DC-F5F9-0176FD194DB6}"/>
              </a:ext>
            </a:extLst>
          </p:cNvPr>
          <p:cNvSpPr/>
          <p:nvPr/>
        </p:nvSpPr>
        <p:spPr>
          <a:xfrm>
            <a:off x="0" y="0"/>
            <a:ext cx="9144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6389" name="TextBox 4">
            <a:extLst>
              <a:ext uri="{FF2B5EF4-FFF2-40B4-BE49-F238E27FC236}">
                <a16:creationId xmlns:a16="http://schemas.microsoft.com/office/drawing/2014/main" id="{3B0ACB37-9309-1ED0-0E78-E9DEB8371C7C}"/>
              </a:ext>
            </a:extLst>
          </p:cNvPr>
          <p:cNvSpPr txBox="1">
            <a:spLocks noChangeArrowheads="1"/>
          </p:cNvSpPr>
          <p:nvPr/>
        </p:nvSpPr>
        <p:spPr bwMode="auto">
          <a:xfrm>
            <a:off x="29882" y="224588"/>
            <a:ext cx="9084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latin typeface="Lucida Handwriting" panose="03010101010101010101" pitchFamily="66" charset="0"/>
              </a:rPr>
              <a:t>How does the church of Christ worship?</a:t>
            </a:r>
          </a:p>
        </p:txBody>
      </p:sp>
      <p:sp>
        <p:nvSpPr>
          <p:cNvPr id="16390" name="TextBox 5">
            <a:extLst>
              <a:ext uri="{FF2B5EF4-FFF2-40B4-BE49-F238E27FC236}">
                <a16:creationId xmlns:a16="http://schemas.microsoft.com/office/drawing/2014/main" id="{22F79647-68C1-B8E7-2184-AA15C225C4D2}"/>
              </a:ext>
            </a:extLst>
          </p:cNvPr>
          <p:cNvSpPr txBox="1">
            <a:spLocks noChangeArrowheads="1"/>
          </p:cNvSpPr>
          <p:nvPr/>
        </p:nvSpPr>
        <p:spPr bwMode="auto">
          <a:xfrm>
            <a:off x="328705" y="1156025"/>
            <a:ext cx="840889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t>The church worships in spirit and truth.</a:t>
            </a:r>
          </a:p>
          <a:p>
            <a:pPr algn="ctr" eaLnBrk="1" hangingPunct="1"/>
            <a:r>
              <a:rPr lang="en-US" altLang="en-US" sz="2800" i="1" dirty="0"/>
              <a:t>“God is spirit, and those who worship Him must worship in spirit and truth.” </a:t>
            </a:r>
            <a:r>
              <a:rPr lang="en-US" altLang="en-US" sz="2800" b="1" dirty="0">
                <a:solidFill>
                  <a:srgbClr val="0000FF"/>
                </a:solidFill>
              </a:rPr>
              <a:t>(John 4:24)</a:t>
            </a:r>
          </a:p>
          <a:p>
            <a:pPr algn="ctr" eaLnBrk="1" hangingPunct="1"/>
            <a:endParaRPr lang="en-US" altLang="en-US" sz="2800" b="1" dirty="0">
              <a:solidFill>
                <a:srgbClr val="0000FF"/>
              </a:solidFill>
            </a:endParaRPr>
          </a:p>
          <a:p>
            <a:r>
              <a:rPr lang="en-US" altLang="en-US" sz="2800" b="1" dirty="0"/>
              <a:t>The church is devoted to the apostles’ teaching, to fellowship, to the breaking of bread, and to prayer.</a:t>
            </a:r>
          </a:p>
          <a:p>
            <a:pPr algn="ctr" eaLnBrk="1" hangingPunct="1"/>
            <a:r>
              <a:rPr lang="en-US" altLang="en-US" sz="2800" i="1" dirty="0"/>
              <a:t>“So then, those who had received his word were baptized; and that day there were added about three thousand souls. They were continually devoting themselves to the apostles’ teaching and to fellowship, to the breaking of bread and to prayer.” </a:t>
            </a:r>
            <a:r>
              <a:rPr lang="en-US" altLang="en-US" sz="2800" b="1" dirty="0">
                <a:solidFill>
                  <a:srgbClr val="0000FF"/>
                </a:solidFill>
              </a:rPr>
              <a:t>(Acts 2:41-42)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fade">
                                      <p:cBhvr>
                                        <p:cTn id="7" dur="1000"/>
                                        <p:tgtEl>
                                          <p:spTgt spid="16390">
                                            <p:txEl>
                                              <p:pRg st="0" end="0"/>
                                            </p:txEl>
                                          </p:spTgt>
                                        </p:tgtEl>
                                      </p:cBhvr>
                                    </p:animEffect>
                                    <p:anim calcmode="lin" valueType="num">
                                      <p:cBhvr>
                                        <p:cTn id="8" dur="10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90">
                                            <p:txEl>
                                              <p:pRg st="1" end="1"/>
                                            </p:txEl>
                                          </p:spTgt>
                                        </p:tgtEl>
                                        <p:attrNameLst>
                                          <p:attrName>style.visibility</p:attrName>
                                        </p:attrNameLst>
                                      </p:cBhvr>
                                      <p:to>
                                        <p:strVal val="visible"/>
                                      </p:to>
                                    </p:set>
                                    <p:animEffect transition="in" filter="fade">
                                      <p:cBhvr>
                                        <p:cTn id="12" dur="1000"/>
                                        <p:tgtEl>
                                          <p:spTgt spid="16390">
                                            <p:txEl>
                                              <p:pRg st="1" end="1"/>
                                            </p:txEl>
                                          </p:spTgt>
                                        </p:tgtEl>
                                      </p:cBhvr>
                                    </p:animEffect>
                                    <p:anim calcmode="lin" valueType="num">
                                      <p:cBhvr>
                                        <p:cTn id="13" dur="1000" fill="hold"/>
                                        <p:tgtEl>
                                          <p:spTgt spid="1639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3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390">
                                            <p:txEl>
                                              <p:pRg st="3" end="3"/>
                                            </p:txEl>
                                          </p:spTgt>
                                        </p:tgtEl>
                                        <p:attrNameLst>
                                          <p:attrName>style.visibility</p:attrName>
                                        </p:attrNameLst>
                                      </p:cBhvr>
                                      <p:to>
                                        <p:strVal val="visible"/>
                                      </p:to>
                                    </p:set>
                                    <p:animEffect transition="in" filter="fade">
                                      <p:cBhvr>
                                        <p:cTn id="19" dur="1000"/>
                                        <p:tgtEl>
                                          <p:spTgt spid="16390">
                                            <p:txEl>
                                              <p:pRg st="3" end="3"/>
                                            </p:txEl>
                                          </p:spTgt>
                                        </p:tgtEl>
                                      </p:cBhvr>
                                    </p:animEffect>
                                    <p:anim calcmode="lin" valueType="num">
                                      <p:cBhvr>
                                        <p:cTn id="20" dur="1000" fill="hold"/>
                                        <p:tgtEl>
                                          <p:spTgt spid="1639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639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390">
                                            <p:txEl>
                                              <p:pRg st="4" end="4"/>
                                            </p:txEl>
                                          </p:spTgt>
                                        </p:tgtEl>
                                        <p:attrNameLst>
                                          <p:attrName>style.visibility</p:attrName>
                                        </p:attrNameLst>
                                      </p:cBhvr>
                                      <p:to>
                                        <p:strVal val="visible"/>
                                      </p:to>
                                    </p:set>
                                    <p:animEffect transition="in" filter="fade">
                                      <p:cBhvr>
                                        <p:cTn id="24" dur="1000"/>
                                        <p:tgtEl>
                                          <p:spTgt spid="16390">
                                            <p:txEl>
                                              <p:pRg st="4" end="4"/>
                                            </p:txEl>
                                          </p:spTgt>
                                        </p:tgtEl>
                                      </p:cBhvr>
                                    </p:animEffect>
                                    <p:anim calcmode="lin" valueType="num">
                                      <p:cBhvr>
                                        <p:cTn id="25" dur="1000" fill="hold"/>
                                        <p:tgtEl>
                                          <p:spTgt spid="1639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39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FFBB4-FD92-D9DC-F5F9-0176FD194DB6}"/>
              </a:ext>
            </a:extLst>
          </p:cNvPr>
          <p:cNvSpPr/>
          <p:nvPr/>
        </p:nvSpPr>
        <p:spPr>
          <a:xfrm>
            <a:off x="0" y="0"/>
            <a:ext cx="9144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6389" name="TextBox 4">
            <a:extLst>
              <a:ext uri="{FF2B5EF4-FFF2-40B4-BE49-F238E27FC236}">
                <a16:creationId xmlns:a16="http://schemas.microsoft.com/office/drawing/2014/main" id="{3B0ACB37-9309-1ED0-0E78-E9DEB8371C7C}"/>
              </a:ext>
            </a:extLst>
          </p:cNvPr>
          <p:cNvSpPr txBox="1">
            <a:spLocks noChangeArrowheads="1"/>
          </p:cNvSpPr>
          <p:nvPr/>
        </p:nvSpPr>
        <p:spPr bwMode="auto">
          <a:xfrm>
            <a:off x="26894" y="235164"/>
            <a:ext cx="9090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latin typeface="Lucida Handwriting" panose="03010101010101010101" pitchFamily="66" charset="0"/>
              </a:rPr>
              <a:t>How does the church of Christ worship?</a:t>
            </a:r>
          </a:p>
        </p:txBody>
      </p:sp>
      <p:sp>
        <p:nvSpPr>
          <p:cNvPr id="16390" name="TextBox 5">
            <a:extLst>
              <a:ext uri="{FF2B5EF4-FFF2-40B4-BE49-F238E27FC236}">
                <a16:creationId xmlns:a16="http://schemas.microsoft.com/office/drawing/2014/main" id="{22F79647-68C1-B8E7-2184-AA15C225C4D2}"/>
              </a:ext>
            </a:extLst>
          </p:cNvPr>
          <p:cNvSpPr txBox="1">
            <a:spLocks noChangeArrowheads="1"/>
          </p:cNvSpPr>
          <p:nvPr/>
        </p:nvSpPr>
        <p:spPr bwMode="auto">
          <a:xfrm>
            <a:off x="142280" y="819939"/>
            <a:ext cx="8859440"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500" b="1" dirty="0"/>
              <a:t>The church observes the Lord’s Supper in memory of Jesus Christ, proclaiming His death until He comes again.</a:t>
            </a:r>
          </a:p>
          <a:p>
            <a:pPr algn="ctr" eaLnBrk="1" hangingPunct="1"/>
            <a:r>
              <a:rPr lang="en-US" altLang="en-US" sz="2500" i="1" dirty="0"/>
              <a:t>“While they were eating, Jesus took some bread, and after a blessing, He broke it and gave it to the disciples, and said, ‘Take, eat; this is My body.’ And when He had taken a cup and given thanks, He gave it to them, saying, ‘Drink from it, all of you; for this is My blood of the covenant, which is poured out for many for forgiveness of sins. But I say to you, I will not drink of this fruit of the vine from now on until that day when I drink it new with you in My Father’s kingdom.’” </a:t>
            </a:r>
            <a:r>
              <a:rPr lang="en-US" altLang="en-US" sz="2500" b="1" dirty="0">
                <a:solidFill>
                  <a:srgbClr val="0000FF"/>
                </a:solidFill>
              </a:rPr>
              <a:t>(Matthew 26:26-29)</a:t>
            </a:r>
          </a:p>
          <a:p>
            <a:r>
              <a:rPr lang="en-US" altLang="en-US" sz="2500" b="1" dirty="0"/>
              <a:t>The church observes the Lord’s Supper, as it has since the church began, on the first day of the week.</a:t>
            </a:r>
          </a:p>
          <a:p>
            <a:r>
              <a:rPr lang="en-US" altLang="en-US" sz="2500" i="1" dirty="0"/>
              <a:t>“On </a:t>
            </a:r>
            <a:r>
              <a:rPr lang="en-US" altLang="en-US" sz="2500" i="1" u="sng" dirty="0"/>
              <a:t>the first day of the week</a:t>
            </a:r>
            <a:r>
              <a:rPr lang="en-US" altLang="en-US" sz="2500" i="1" dirty="0"/>
              <a:t>, when we were gathered together to break bread, Paul began talking to them, intending to leave the next day, and he prolonged his message until midnight.” </a:t>
            </a:r>
            <a:r>
              <a:rPr lang="en-US" altLang="en-US" sz="2500" b="1" dirty="0">
                <a:solidFill>
                  <a:srgbClr val="0000FF"/>
                </a:solidFill>
              </a:rPr>
              <a:t>(Acts 20:7)</a:t>
            </a:r>
          </a:p>
        </p:txBody>
      </p:sp>
    </p:spTree>
    <p:extLst>
      <p:ext uri="{BB962C8B-B14F-4D97-AF65-F5344CB8AC3E}">
        <p14:creationId xmlns:p14="http://schemas.microsoft.com/office/powerpoint/2010/main" val="37069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fade">
                                      <p:cBhvr>
                                        <p:cTn id="7" dur="1000"/>
                                        <p:tgtEl>
                                          <p:spTgt spid="16390">
                                            <p:txEl>
                                              <p:pRg st="0" end="0"/>
                                            </p:txEl>
                                          </p:spTgt>
                                        </p:tgtEl>
                                      </p:cBhvr>
                                    </p:animEffect>
                                    <p:anim calcmode="lin" valueType="num">
                                      <p:cBhvr>
                                        <p:cTn id="8" dur="10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90">
                                            <p:txEl>
                                              <p:pRg st="1" end="1"/>
                                            </p:txEl>
                                          </p:spTgt>
                                        </p:tgtEl>
                                        <p:attrNameLst>
                                          <p:attrName>style.visibility</p:attrName>
                                        </p:attrNameLst>
                                      </p:cBhvr>
                                      <p:to>
                                        <p:strVal val="visible"/>
                                      </p:to>
                                    </p:set>
                                    <p:animEffect transition="in" filter="fade">
                                      <p:cBhvr>
                                        <p:cTn id="12" dur="1000"/>
                                        <p:tgtEl>
                                          <p:spTgt spid="16390">
                                            <p:txEl>
                                              <p:pRg st="1" end="1"/>
                                            </p:txEl>
                                          </p:spTgt>
                                        </p:tgtEl>
                                      </p:cBhvr>
                                    </p:animEffect>
                                    <p:anim calcmode="lin" valueType="num">
                                      <p:cBhvr>
                                        <p:cTn id="13" dur="1000" fill="hold"/>
                                        <p:tgtEl>
                                          <p:spTgt spid="1639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3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390">
                                            <p:txEl>
                                              <p:pRg st="2" end="2"/>
                                            </p:txEl>
                                          </p:spTgt>
                                        </p:tgtEl>
                                        <p:attrNameLst>
                                          <p:attrName>style.visibility</p:attrName>
                                        </p:attrNameLst>
                                      </p:cBhvr>
                                      <p:to>
                                        <p:strVal val="visible"/>
                                      </p:to>
                                    </p:set>
                                    <p:animEffect transition="in" filter="fade">
                                      <p:cBhvr>
                                        <p:cTn id="19" dur="1000"/>
                                        <p:tgtEl>
                                          <p:spTgt spid="16390">
                                            <p:txEl>
                                              <p:pRg st="2" end="2"/>
                                            </p:txEl>
                                          </p:spTgt>
                                        </p:tgtEl>
                                      </p:cBhvr>
                                    </p:animEffect>
                                    <p:anim calcmode="lin" valueType="num">
                                      <p:cBhvr>
                                        <p:cTn id="20" dur="1000" fill="hold"/>
                                        <p:tgtEl>
                                          <p:spTgt spid="1639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639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390">
                                            <p:txEl>
                                              <p:pRg st="3" end="3"/>
                                            </p:txEl>
                                          </p:spTgt>
                                        </p:tgtEl>
                                        <p:attrNameLst>
                                          <p:attrName>style.visibility</p:attrName>
                                        </p:attrNameLst>
                                      </p:cBhvr>
                                      <p:to>
                                        <p:strVal val="visible"/>
                                      </p:to>
                                    </p:set>
                                    <p:animEffect transition="in" filter="fade">
                                      <p:cBhvr>
                                        <p:cTn id="24" dur="1000"/>
                                        <p:tgtEl>
                                          <p:spTgt spid="16390">
                                            <p:txEl>
                                              <p:pRg st="3" end="3"/>
                                            </p:txEl>
                                          </p:spTgt>
                                        </p:tgtEl>
                                      </p:cBhvr>
                                    </p:animEffect>
                                    <p:anim calcmode="lin" valueType="num">
                                      <p:cBhvr>
                                        <p:cTn id="25" dur="1000" fill="hold"/>
                                        <p:tgtEl>
                                          <p:spTgt spid="1639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63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FFBB4-FD92-D9DC-F5F9-0176FD194DB6}"/>
              </a:ext>
            </a:extLst>
          </p:cNvPr>
          <p:cNvSpPr/>
          <p:nvPr/>
        </p:nvSpPr>
        <p:spPr>
          <a:xfrm>
            <a:off x="0" y="0"/>
            <a:ext cx="9144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6389" name="TextBox 4">
            <a:extLst>
              <a:ext uri="{FF2B5EF4-FFF2-40B4-BE49-F238E27FC236}">
                <a16:creationId xmlns:a16="http://schemas.microsoft.com/office/drawing/2014/main" id="{3B0ACB37-9309-1ED0-0E78-E9DEB8371C7C}"/>
              </a:ext>
            </a:extLst>
          </p:cNvPr>
          <p:cNvSpPr txBox="1">
            <a:spLocks noChangeArrowheads="1"/>
          </p:cNvSpPr>
          <p:nvPr/>
        </p:nvSpPr>
        <p:spPr bwMode="auto">
          <a:xfrm>
            <a:off x="26894" y="212635"/>
            <a:ext cx="9090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latin typeface="Lucida Handwriting" panose="03010101010101010101" pitchFamily="66" charset="0"/>
              </a:rPr>
              <a:t>How does the church of Christ worship?</a:t>
            </a:r>
          </a:p>
        </p:txBody>
      </p:sp>
      <p:sp>
        <p:nvSpPr>
          <p:cNvPr id="16390" name="TextBox 5">
            <a:extLst>
              <a:ext uri="{FF2B5EF4-FFF2-40B4-BE49-F238E27FC236}">
                <a16:creationId xmlns:a16="http://schemas.microsoft.com/office/drawing/2014/main" id="{22F79647-68C1-B8E7-2184-AA15C225C4D2}"/>
              </a:ext>
            </a:extLst>
          </p:cNvPr>
          <p:cNvSpPr txBox="1">
            <a:spLocks noChangeArrowheads="1"/>
          </p:cNvSpPr>
          <p:nvPr/>
        </p:nvSpPr>
        <p:spPr bwMode="auto">
          <a:xfrm>
            <a:off x="142280" y="1154864"/>
            <a:ext cx="885944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500" b="1" dirty="0"/>
              <a:t>The church worships in song, teaching, and admonishing one another with psalms, hymns and spiritual songs.</a:t>
            </a:r>
          </a:p>
          <a:p>
            <a:pPr algn="ctr" eaLnBrk="1" hangingPunct="1"/>
            <a:r>
              <a:rPr lang="en-US" altLang="en-US" sz="2500" i="1" dirty="0"/>
              <a:t>“Let the word of Christ richly dwell within you, with all wisdom teaching and admonishing one another with psalms and hymns and spiritual songs, singing with thankfulness in your hearts to God. Whatever you do in word or deed, do all in the name of the Lord Jesus, giving thanks through Him to God the Father.” </a:t>
            </a:r>
            <a:r>
              <a:rPr lang="en-US" altLang="en-US" sz="2500" b="1" dirty="0">
                <a:solidFill>
                  <a:srgbClr val="0000FF"/>
                </a:solidFill>
              </a:rPr>
              <a:t>(Colossians 3:16-17)</a:t>
            </a:r>
            <a:endParaRPr lang="en-US" altLang="en-US" sz="2500" b="1" i="1" dirty="0">
              <a:solidFill>
                <a:srgbClr val="0000FF"/>
              </a:solidFill>
            </a:endParaRPr>
          </a:p>
          <a:p>
            <a:pPr eaLnBrk="1" hangingPunct="1"/>
            <a:r>
              <a:rPr lang="en-US" altLang="en-US" sz="2500" b="1" dirty="0"/>
              <a:t>The church collects a freewill offering, as it has since the church began, on the first day of the week.</a:t>
            </a:r>
          </a:p>
          <a:p>
            <a:pPr algn="ctr" eaLnBrk="1" hangingPunct="1"/>
            <a:r>
              <a:rPr lang="en-US" altLang="en-US" sz="2500" i="1" dirty="0"/>
              <a:t>“Now concerning the collection for the saints, as I directed the churches of Galatia, so do you also. On the first day of every week each one of you is to put aside and save, as he may prosper, so that no collections be made when I come.” </a:t>
            </a:r>
            <a:r>
              <a:rPr lang="en-US" altLang="en-US" sz="2500" b="1" dirty="0">
                <a:solidFill>
                  <a:srgbClr val="0000FF"/>
                </a:solidFill>
              </a:rPr>
              <a:t>(1 Corinthians 16:1-2)</a:t>
            </a:r>
          </a:p>
        </p:txBody>
      </p:sp>
    </p:spTree>
    <p:extLst>
      <p:ext uri="{BB962C8B-B14F-4D97-AF65-F5344CB8AC3E}">
        <p14:creationId xmlns:p14="http://schemas.microsoft.com/office/powerpoint/2010/main" val="40409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fade">
                                      <p:cBhvr>
                                        <p:cTn id="7" dur="1000"/>
                                        <p:tgtEl>
                                          <p:spTgt spid="16390">
                                            <p:txEl>
                                              <p:pRg st="0" end="0"/>
                                            </p:txEl>
                                          </p:spTgt>
                                        </p:tgtEl>
                                      </p:cBhvr>
                                    </p:animEffect>
                                    <p:anim calcmode="lin" valueType="num">
                                      <p:cBhvr>
                                        <p:cTn id="8" dur="10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90">
                                            <p:txEl>
                                              <p:pRg st="1" end="1"/>
                                            </p:txEl>
                                          </p:spTgt>
                                        </p:tgtEl>
                                        <p:attrNameLst>
                                          <p:attrName>style.visibility</p:attrName>
                                        </p:attrNameLst>
                                      </p:cBhvr>
                                      <p:to>
                                        <p:strVal val="visible"/>
                                      </p:to>
                                    </p:set>
                                    <p:animEffect transition="in" filter="fade">
                                      <p:cBhvr>
                                        <p:cTn id="12" dur="1000"/>
                                        <p:tgtEl>
                                          <p:spTgt spid="16390">
                                            <p:txEl>
                                              <p:pRg st="1" end="1"/>
                                            </p:txEl>
                                          </p:spTgt>
                                        </p:tgtEl>
                                      </p:cBhvr>
                                    </p:animEffect>
                                    <p:anim calcmode="lin" valueType="num">
                                      <p:cBhvr>
                                        <p:cTn id="13" dur="1000" fill="hold"/>
                                        <p:tgtEl>
                                          <p:spTgt spid="1639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3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390">
                                            <p:txEl>
                                              <p:pRg st="2" end="2"/>
                                            </p:txEl>
                                          </p:spTgt>
                                        </p:tgtEl>
                                        <p:attrNameLst>
                                          <p:attrName>style.visibility</p:attrName>
                                        </p:attrNameLst>
                                      </p:cBhvr>
                                      <p:to>
                                        <p:strVal val="visible"/>
                                      </p:to>
                                    </p:set>
                                    <p:animEffect transition="in" filter="fade">
                                      <p:cBhvr>
                                        <p:cTn id="19" dur="1000"/>
                                        <p:tgtEl>
                                          <p:spTgt spid="16390">
                                            <p:txEl>
                                              <p:pRg st="2" end="2"/>
                                            </p:txEl>
                                          </p:spTgt>
                                        </p:tgtEl>
                                      </p:cBhvr>
                                    </p:animEffect>
                                    <p:anim calcmode="lin" valueType="num">
                                      <p:cBhvr>
                                        <p:cTn id="20" dur="1000" fill="hold"/>
                                        <p:tgtEl>
                                          <p:spTgt spid="1639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639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390">
                                            <p:txEl>
                                              <p:pRg st="3" end="3"/>
                                            </p:txEl>
                                          </p:spTgt>
                                        </p:tgtEl>
                                        <p:attrNameLst>
                                          <p:attrName>style.visibility</p:attrName>
                                        </p:attrNameLst>
                                      </p:cBhvr>
                                      <p:to>
                                        <p:strVal val="visible"/>
                                      </p:to>
                                    </p:set>
                                    <p:animEffect transition="in" filter="fade">
                                      <p:cBhvr>
                                        <p:cTn id="24" dur="1000"/>
                                        <p:tgtEl>
                                          <p:spTgt spid="16390">
                                            <p:txEl>
                                              <p:pRg st="3" end="3"/>
                                            </p:txEl>
                                          </p:spTgt>
                                        </p:tgtEl>
                                      </p:cBhvr>
                                    </p:animEffect>
                                    <p:anim calcmode="lin" valueType="num">
                                      <p:cBhvr>
                                        <p:cTn id="25" dur="1000" fill="hold"/>
                                        <p:tgtEl>
                                          <p:spTgt spid="1639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63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93DF7A-5C35-A355-B076-4A7FF1BA5F53}"/>
              </a:ext>
            </a:extLst>
          </p:cNvPr>
          <p:cNvSpPr/>
          <p:nvPr/>
        </p:nvSpPr>
        <p:spPr>
          <a:xfrm>
            <a:off x="0"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18437" name="TextBox 4">
            <a:extLst>
              <a:ext uri="{FF2B5EF4-FFF2-40B4-BE49-F238E27FC236}">
                <a16:creationId xmlns:a16="http://schemas.microsoft.com/office/drawing/2014/main" id="{A9793BC6-7894-0EC9-8465-9ECBE1D3C14F}"/>
              </a:ext>
            </a:extLst>
          </p:cNvPr>
          <p:cNvSpPr txBox="1">
            <a:spLocks noChangeArrowheads="1"/>
          </p:cNvSpPr>
          <p:nvPr/>
        </p:nvSpPr>
        <p:spPr bwMode="auto">
          <a:xfrm>
            <a:off x="341117" y="46377"/>
            <a:ext cx="8477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6000" dirty="0">
                <a:latin typeface="Lucida Handwriting" panose="03010101010101010101" pitchFamily="66" charset="0"/>
              </a:rPr>
              <a:t>Conclusion</a:t>
            </a:r>
          </a:p>
        </p:txBody>
      </p:sp>
      <p:sp>
        <p:nvSpPr>
          <p:cNvPr id="6" name="TextBox 5">
            <a:extLst>
              <a:ext uri="{FF2B5EF4-FFF2-40B4-BE49-F238E27FC236}">
                <a16:creationId xmlns:a16="http://schemas.microsoft.com/office/drawing/2014/main" id="{36C87A94-E5F1-D0EE-DECC-85EC576A2223}"/>
              </a:ext>
            </a:extLst>
          </p:cNvPr>
          <p:cNvSpPr txBox="1"/>
          <p:nvPr/>
        </p:nvSpPr>
        <p:spPr>
          <a:xfrm>
            <a:off x="282773" y="1108417"/>
            <a:ext cx="8578454" cy="4985980"/>
          </a:xfrm>
          <a:prstGeom prst="rect">
            <a:avLst/>
          </a:prstGeom>
          <a:noFill/>
        </p:spPr>
        <p:txBody>
          <a:bodyPr>
            <a:spAutoFit/>
          </a:bodyPr>
          <a:lstStyle/>
          <a:p>
            <a:pPr eaLnBrk="1" fontAlgn="auto" hangingPunct="1">
              <a:spcBef>
                <a:spcPts val="0"/>
              </a:spcBef>
              <a:spcAft>
                <a:spcPts val="0"/>
              </a:spcAft>
              <a:defRPr/>
            </a:pPr>
            <a:r>
              <a:rPr lang="en-US" sz="3300" b="1" dirty="0">
                <a:latin typeface="+mn-lt"/>
              </a:rPr>
              <a:t>The church of Christ:</a:t>
            </a:r>
          </a:p>
          <a:p>
            <a:pPr marL="725037" indent="-428594" eaLnBrk="1" fontAlgn="auto" hangingPunct="1">
              <a:spcBef>
                <a:spcPts val="0"/>
              </a:spcBef>
              <a:spcAft>
                <a:spcPts val="0"/>
              </a:spcAft>
              <a:buFont typeface="Arial" panose="020B0604020202020204" pitchFamily="34" charset="0"/>
              <a:buChar char="•"/>
              <a:defRPr/>
            </a:pPr>
            <a:r>
              <a:rPr lang="en-US" sz="3300" dirty="0">
                <a:latin typeface="+mn-lt"/>
              </a:rPr>
              <a:t>Is not a denomination.</a:t>
            </a:r>
          </a:p>
          <a:p>
            <a:pPr marL="725037" indent="-428594" eaLnBrk="1" fontAlgn="auto" hangingPunct="1">
              <a:spcBef>
                <a:spcPts val="0"/>
              </a:spcBef>
              <a:spcAft>
                <a:spcPts val="0"/>
              </a:spcAft>
              <a:buFont typeface="Arial" panose="020B0604020202020204" pitchFamily="34" charset="0"/>
              <a:buChar char="•"/>
              <a:defRPr/>
            </a:pPr>
            <a:r>
              <a:rPr lang="en-US" sz="3300" dirty="0">
                <a:latin typeface="+mn-lt"/>
              </a:rPr>
              <a:t>Does not have a modern origin and head.</a:t>
            </a:r>
          </a:p>
          <a:p>
            <a:pPr marL="725037" indent="-428594" eaLnBrk="1" fontAlgn="auto" hangingPunct="1">
              <a:spcBef>
                <a:spcPts val="0"/>
              </a:spcBef>
              <a:spcAft>
                <a:spcPts val="0"/>
              </a:spcAft>
              <a:buFont typeface="Arial" panose="020B0604020202020204" pitchFamily="34" charset="0"/>
              <a:buChar char="•"/>
              <a:defRPr/>
            </a:pPr>
            <a:r>
              <a:rPr lang="en-US" sz="3300" dirty="0"/>
              <a:t>Has no earthly headquarters.</a:t>
            </a:r>
            <a:endParaRPr lang="en-US" sz="3300" dirty="0">
              <a:latin typeface="+mn-lt"/>
            </a:endParaRPr>
          </a:p>
          <a:p>
            <a:pPr marL="725037" indent="-428594" eaLnBrk="1" fontAlgn="auto" hangingPunct="1">
              <a:spcBef>
                <a:spcPts val="0"/>
              </a:spcBef>
              <a:spcAft>
                <a:spcPts val="0"/>
              </a:spcAft>
              <a:buFont typeface="Arial" panose="020B0604020202020204" pitchFamily="34" charset="0"/>
              <a:buChar char="•"/>
              <a:defRPr/>
            </a:pPr>
            <a:r>
              <a:rPr lang="en-US" sz="3300" dirty="0">
                <a:latin typeface="+mn-lt"/>
              </a:rPr>
              <a:t>Is the church established by Jesus and governed by His will.</a:t>
            </a:r>
          </a:p>
          <a:p>
            <a:pPr marL="725037" indent="-428594" eaLnBrk="1" fontAlgn="auto" hangingPunct="1">
              <a:spcBef>
                <a:spcPts val="0"/>
              </a:spcBef>
              <a:spcAft>
                <a:spcPts val="0"/>
              </a:spcAft>
              <a:buFont typeface="Arial" panose="020B0604020202020204" pitchFamily="34" charset="0"/>
              <a:buChar char="•"/>
              <a:defRPr/>
            </a:pPr>
            <a:r>
              <a:rPr lang="en-US" sz="3300" dirty="0"/>
              <a:t>Is the church Christ purchased with His blood. (Acts 20:28)</a:t>
            </a:r>
            <a:endParaRPr lang="en-US" sz="3300" dirty="0">
              <a:latin typeface="+mn-lt"/>
            </a:endParaRPr>
          </a:p>
          <a:p>
            <a:pPr marL="296444" eaLnBrk="1" fontAlgn="auto" hangingPunct="1">
              <a:spcBef>
                <a:spcPts val="0"/>
              </a:spcBef>
              <a:spcAft>
                <a:spcPts val="0"/>
              </a:spcAft>
              <a:defRPr/>
            </a:pPr>
            <a:endParaRPr lang="en-US" sz="2100" dirty="0">
              <a:latin typeface="+mn-lt"/>
            </a:endParaRPr>
          </a:p>
          <a:p>
            <a:pPr algn="ctr" eaLnBrk="1" fontAlgn="auto" hangingPunct="1">
              <a:spcBef>
                <a:spcPts val="0"/>
              </a:spcBef>
              <a:spcAft>
                <a:spcPts val="0"/>
              </a:spcAft>
              <a:defRPr/>
            </a:pPr>
            <a:r>
              <a:rPr lang="en-US" sz="3400" b="1" i="1" dirty="0">
                <a:latin typeface="+mn-lt"/>
              </a:rPr>
              <a:t>The church of Christ is Christ’s church (Simple!)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CDBE-0E9B-CE0B-943B-6A3DBBA45571}"/>
              </a:ext>
            </a:extLst>
          </p:cNvPr>
          <p:cNvSpPr>
            <a:spLocks noGrp="1"/>
          </p:cNvSpPr>
          <p:nvPr>
            <p:ph type="ctrTitle"/>
          </p:nvPr>
        </p:nvSpPr>
        <p:spPr>
          <a:xfrm>
            <a:off x="27093" y="114063"/>
            <a:ext cx="9089813" cy="782408"/>
          </a:xfrm>
        </p:spPr>
        <p:txBody>
          <a:bodyPr>
            <a:normAutofit/>
          </a:bodyPr>
          <a:lstStyle/>
          <a:p>
            <a:r>
              <a:rPr lang="en-US" sz="4400" b="1" dirty="0">
                <a:solidFill>
                  <a:schemeClr val="bg1"/>
                </a:solidFill>
                <a:latin typeface="Lucida Handwriting" panose="03010101010101010101" pitchFamily="66" charset="0"/>
                <a:ea typeface="Verdana" panose="020B0604030504040204" pitchFamily="34" charset="0"/>
              </a:rPr>
              <a:t>HOW TO OBEY THE GOSPEL</a:t>
            </a:r>
          </a:p>
        </p:txBody>
      </p:sp>
      <p:sp>
        <p:nvSpPr>
          <p:cNvPr id="3" name="Subtitle 2">
            <a:extLst>
              <a:ext uri="{FF2B5EF4-FFF2-40B4-BE49-F238E27FC236}">
                <a16:creationId xmlns:a16="http://schemas.microsoft.com/office/drawing/2014/main" id="{C5DC2C4D-F368-1190-0F54-557B3B5B4CFF}"/>
              </a:ext>
            </a:extLst>
          </p:cNvPr>
          <p:cNvSpPr>
            <a:spLocks noGrp="1"/>
          </p:cNvSpPr>
          <p:nvPr>
            <p:ph type="subTitle" idx="1"/>
          </p:nvPr>
        </p:nvSpPr>
        <p:spPr>
          <a:xfrm>
            <a:off x="25906" y="1144694"/>
            <a:ext cx="9089813" cy="4634089"/>
          </a:xfrm>
        </p:spPr>
        <p:txBody>
          <a:bodyPr>
            <a:spAutoFit/>
          </a:bodyPr>
          <a:lstStyle/>
          <a:p>
            <a:pPr marL="0" indent="0" algn="l">
              <a:lnSpc>
                <a:spcPct val="90000"/>
              </a:lnSpc>
              <a:buNone/>
            </a:pPr>
            <a:endParaRPr lang="en-US" altLang="en-US" sz="2200" b="1" dirty="0"/>
          </a:p>
          <a:p>
            <a:pPr marL="0" indent="0" algn="l">
              <a:lnSpc>
                <a:spcPct val="90000"/>
              </a:lnSpc>
              <a:buNone/>
            </a:pPr>
            <a:r>
              <a:rPr lang="en-US" altLang="en-US" sz="2000" b="1" dirty="0">
                <a:solidFill>
                  <a:schemeClr val="bg1"/>
                </a:solidFill>
                <a:latin typeface="Verdana" panose="020B0604030504040204" pitchFamily="34" charset="0"/>
                <a:ea typeface="Verdana" panose="020B0604030504040204" pitchFamily="34" charset="0"/>
              </a:rPr>
              <a:t>Hear the word of God </a:t>
            </a:r>
            <a:r>
              <a:rPr lang="en-US" altLang="en-US" sz="2000" b="1" dirty="0">
                <a:solidFill>
                  <a:srgbClr val="C00000"/>
                </a:solidFill>
                <a:latin typeface="Verdana" panose="020B0604030504040204" pitchFamily="34" charset="0"/>
                <a:ea typeface="Verdana" panose="020B0604030504040204" pitchFamily="34" charset="0"/>
              </a:rPr>
              <a:t>(2 Thessalonians 2:14-15; James 1:21)</a:t>
            </a:r>
            <a:br>
              <a:rPr lang="en-US" altLang="en-US" sz="2000" b="1" dirty="0">
                <a:solidFill>
                  <a:srgbClr val="C00000"/>
                </a:solidFill>
                <a:latin typeface="Verdana" panose="020B0604030504040204" pitchFamily="34" charset="0"/>
                <a:ea typeface="Verdana" panose="020B0604030504040204" pitchFamily="34" charset="0"/>
              </a:rPr>
            </a:br>
            <a:endParaRPr lang="en-US" altLang="en-US" sz="2000" b="1" dirty="0">
              <a:solidFill>
                <a:srgbClr val="C00000"/>
              </a:solidFill>
              <a:latin typeface="Verdana" panose="020B0604030504040204" pitchFamily="34" charset="0"/>
              <a:ea typeface="Verdana" panose="020B0604030504040204" pitchFamily="34" charset="0"/>
            </a:endParaRPr>
          </a:p>
          <a:p>
            <a:pPr marL="0" indent="0" algn="l">
              <a:lnSpc>
                <a:spcPct val="90000"/>
              </a:lnSpc>
              <a:buNone/>
            </a:pPr>
            <a:r>
              <a:rPr lang="en-US" altLang="en-US" sz="2000" b="1" dirty="0">
                <a:solidFill>
                  <a:schemeClr val="bg1"/>
                </a:solidFill>
                <a:latin typeface="Verdana" panose="020B0604030504040204" pitchFamily="34" charset="0"/>
                <a:ea typeface="Verdana" panose="020B0604030504040204" pitchFamily="34" charset="0"/>
              </a:rPr>
              <a:t>Believe the gospel message </a:t>
            </a:r>
            <a:r>
              <a:rPr lang="en-US" altLang="en-US" sz="2000" b="1" dirty="0">
                <a:solidFill>
                  <a:srgbClr val="C00000"/>
                </a:solidFill>
                <a:latin typeface="Verdana" panose="020B0604030504040204" pitchFamily="34" charset="0"/>
                <a:ea typeface="Verdana" panose="020B0604030504040204" pitchFamily="34" charset="0"/>
              </a:rPr>
              <a:t>(Hebrews 11:6; John 8:24)</a:t>
            </a:r>
          </a:p>
          <a:p>
            <a:pPr marL="0" indent="0" algn="l">
              <a:lnSpc>
                <a:spcPct val="90000"/>
              </a:lnSpc>
              <a:buNone/>
            </a:pPr>
            <a:endParaRPr lang="en-US" altLang="en-US" sz="2000" dirty="0">
              <a:latin typeface="Verdana" panose="020B0604030504040204" pitchFamily="34" charset="0"/>
              <a:ea typeface="Verdana" panose="020B0604030504040204" pitchFamily="34" charset="0"/>
            </a:endParaRPr>
          </a:p>
          <a:p>
            <a:pPr marL="0" indent="0" algn="l">
              <a:lnSpc>
                <a:spcPct val="90000"/>
              </a:lnSpc>
              <a:buNone/>
            </a:pPr>
            <a:r>
              <a:rPr lang="en-US" altLang="en-US" sz="2000" b="1" dirty="0">
                <a:solidFill>
                  <a:schemeClr val="bg1"/>
                </a:solidFill>
                <a:latin typeface="Verdana" panose="020B0604030504040204" pitchFamily="34" charset="0"/>
                <a:ea typeface="Verdana" panose="020B0604030504040204" pitchFamily="34" charset="0"/>
              </a:rPr>
              <a:t>Repent of sins </a:t>
            </a:r>
            <a:r>
              <a:rPr lang="en-US" altLang="en-US" sz="2000" b="1" dirty="0">
                <a:solidFill>
                  <a:srgbClr val="C00000"/>
                </a:solidFill>
                <a:latin typeface="Verdana" panose="020B0604030504040204" pitchFamily="34" charset="0"/>
                <a:ea typeface="Verdana" panose="020B0604030504040204" pitchFamily="34" charset="0"/>
              </a:rPr>
              <a:t>(Luke 13:3; Acts 17:30-31)</a:t>
            </a:r>
          </a:p>
          <a:p>
            <a:pPr marL="0" indent="0" algn="l">
              <a:lnSpc>
                <a:spcPct val="90000"/>
              </a:lnSpc>
              <a:buNone/>
            </a:pPr>
            <a:endParaRPr lang="en-US" altLang="en-US" sz="2000" dirty="0">
              <a:latin typeface="Verdana" panose="020B0604030504040204" pitchFamily="34" charset="0"/>
              <a:ea typeface="Verdana" panose="020B0604030504040204" pitchFamily="34" charset="0"/>
            </a:endParaRPr>
          </a:p>
          <a:p>
            <a:pPr marL="0" indent="0" algn="l">
              <a:lnSpc>
                <a:spcPct val="90000"/>
              </a:lnSpc>
              <a:buNone/>
            </a:pPr>
            <a:r>
              <a:rPr lang="en-US" altLang="en-US" sz="2000" b="1" dirty="0">
                <a:solidFill>
                  <a:schemeClr val="bg1"/>
                </a:solidFill>
                <a:latin typeface="Verdana" panose="020B0604030504040204" pitchFamily="34" charset="0"/>
                <a:ea typeface="Verdana" panose="020B0604030504040204" pitchFamily="34" charset="0"/>
              </a:rPr>
              <a:t>Confess Jesus Christ </a:t>
            </a:r>
            <a:r>
              <a:rPr lang="en-US" altLang="en-US" sz="2000" b="1" dirty="0">
                <a:solidFill>
                  <a:srgbClr val="C00000"/>
                </a:solidFill>
                <a:latin typeface="Verdana" panose="020B0604030504040204" pitchFamily="34" charset="0"/>
                <a:ea typeface="Verdana" panose="020B0604030504040204" pitchFamily="34" charset="0"/>
              </a:rPr>
              <a:t>(Romans 10:10; Matthew 10:32-33)</a:t>
            </a:r>
            <a:endParaRPr lang="en-US" altLang="en-US" sz="2000" b="1" dirty="0">
              <a:solidFill>
                <a:srgbClr val="C00000">
                  <a:alpha val="58000"/>
                </a:srgbClr>
              </a:solidFill>
              <a:latin typeface="Verdana" panose="020B0604030504040204" pitchFamily="34" charset="0"/>
              <a:ea typeface="Verdana" panose="020B0604030504040204" pitchFamily="34" charset="0"/>
            </a:endParaRPr>
          </a:p>
          <a:p>
            <a:pPr marL="0" indent="0" algn="l">
              <a:lnSpc>
                <a:spcPct val="90000"/>
              </a:lnSpc>
              <a:buNone/>
            </a:pPr>
            <a:endParaRPr lang="en-US" altLang="en-US" sz="2000" dirty="0">
              <a:latin typeface="Verdana" panose="020B0604030504040204" pitchFamily="34" charset="0"/>
              <a:ea typeface="Verdana" panose="020B0604030504040204" pitchFamily="34" charset="0"/>
            </a:endParaRPr>
          </a:p>
          <a:p>
            <a:pPr marL="0" indent="0" algn="l">
              <a:lnSpc>
                <a:spcPct val="90000"/>
              </a:lnSpc>
              <a:buNone/>
            </a:pPr>
            <a:r>
              <a:rPr lang="en-US" altLang="en-US" sz="2000" b="1" dirty="0">
                <a:solidFill>
                  <a:schemeClr val="bg1"/>
                </a:solidFill>
                <a:latin typeface="Verdana" panose="020B0604030504040204" pitchFamily="34" charset="0"/>
                <a:ea typeface="Verdana" panose="020B0604030504040204" pitchFamily="34" charset="0"/>
              </a:rPr>
              <a:t>Be Baptized </a:t>
            </a:r>
            <a:r>
              <a:rPr lang="en-US" altLang="en-US" sz="1700" b="1" dirty="0">
                <a:solidFill>
                  <a:srgbClr val="C00000"/>
                </a:solidFill>
                <a:latin typeface="Verdana" panose="020B0604030504040204" pitchFamily="34" charset="0"/>
                <a:ea typeface="Verdana" panose="020B0604030504040204" pitchFamily="34" charset="0"/>
              </a:rPr>
              <a:t>(Mark 16:16; Acts 2:38; Galatians 3:26-27; Romans 6:3-4)</a:t>
            </a:r>
          </a:p>
          <a:p>
            <a:pPr marL="0" indent="0" algn="l">
              <a:lnSpc>
                <a:spcPct val="90000"/>
              </a:lnSpc>
              <a:buNone/>
            </a:pPr>
            <a:endParaRPr lang="en-US" altLang="en-US" sz="2000" dirty="0">
              <a:latin typeface="Verdana" panose="020B0604030504040204" pitchFamily="34" charset="0"/>
              <a:ea typeface="Verdana" panose="020B0604030504040204" pitchFamily="34" charset="0"/>
            </a:endParaRPr>
          </a:p>
          <a:p>
            <a:pPr marL="0" indent="0" algn="l">
              <a:lnSpc>
                <a:spcPct val="90000"/>
              </a:lnSpc>
              <a:buNone/>
            </a:pPr>
            <a:r>
              <a:rPr lang="en-US" altLang="en-US" sz="2000" b="1" dirty="0">
                <a:solidFill>
                  <a:schemeClr val="bg1"/>
                </a:solidFill>
                <a:latin typeface="Verdana" panose="020B0604030504040204" pitchFamily="34" charset="0"/>
                <a:ea typeface="Verdana" panose="020B0604030504040204" pitchFamily="34" charset="0"/>
              </a:rPr>
              <a:t>Remain Obedient </a:t>
            </a:r>
            <a:r>
              <a:rPr lang="en-US" altLang="en-US" sz="1800" b="1" dirty="0">
                <a:solidFill>
                  <a:srgbClr val="C00000"/>
                </a:solidFill>
                <a:latin typeface="Verdana" panose="020B0604030504040204" pitchFamily="34" charset="0"/>
                <a:ea typeface="Verdana" panose="020B0604030504040204" pitchFamily="34" charset="0"/>
              </a:rPr>
              <a:t>(Matthew 7:21; Revelation 2:10; Hebrews 3:12)</a:t>
            </a:r>
          </a:p>
        </p:txBody>
      </p:sp>
    </p:spTree>
    <p:extLst>
      <p:ext uri="{BB962C8B-B14F-4D97-AF65-F5344CB8AC3E}">
        <p14:creationId xmlns:p14="http://schemas.microsoft.com/office/powerpoint/2010/main" val="378200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2B396-5548-103E-7A34-8E36ED5FC0E3}"/>
              </a:ext>
            </a:extLst>
          </p:cNvPr>
          <p:cNvSpPr/>
          <p:nvPr/>
        </p:nvSpPr>
        <p:spPr>
          <a:xfrm>
            <a:off x="-4764"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6149" name="TextBox 4">
            <a:extLst>
              <a:ext uri="{FF2B5EF4-FFF2-40B4-BE49-F238E27FC236}">
                <a16:creationId xmlns:a16="http://schemas.microsoft.com/office/drawing/2014/main" id="{7176C35E-342C-86DC-2489-C99523DB2A33}"/>
              </a:ext>
            </a:extLst>
          </p:cNvPr>
          <p:cNvSpPr txBox="1">
            <a:spLocks noChangeArrowheads="1"/>
          </p:cNvSpPr>
          <p:nvPr/>
        </p:nvSpPr>
        <p:spPr bwMode="auto">
          <a:xfrm>
            <a:off x="51788" y="396094"/>
            <a:ext cx="90308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latin typeface="Lucida Handwriting" panose="03010101010101010101" pitchFamily="66" charset="0"/>
              </a:rPr>
              <a:t>When and where did the New Testament church begin?</a:t>
            </a:r>
          </a:p>
        </p:txBody>
      </p:sp>
      <p:sp>
        <p:nvSpPr>
          <p:cNvPr id="6150" name="TextBox 5">
            <a:extLst>
              <a:ext uri="{FF2B5EF4-FFF2-40B4-BE49-F238E27FC236}">
                <a16:creationId xmlns:a16="http://schemas.microsoft.com/office/drawing/2014/main" id="{ECEC9FBE-F73B-617A-213E-ADDBB6111F72}"/>
              </a:ext>
            </a:extLst>
          </p:cNvPr>
          <p:cNvSpPr txBox="1">
            <a:spLocks noChangeArrowheads="1"/>
          </p:cNvSpPr>
          <p:nvPr/>
        </p:nvSpPr>
        <p:spPr bwMode="auto">
          <a:xfrm>
            <a:off x="693222" y="1947847"/>
            <a:ext cx="77480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t>It was prophesied that it would begin during the days of the Roman Empire.</a:t>
            </a:r>
          </a:p>
          <a:p>
            <a:pPr eaLnBrk="1" hangingPunct="1"/>
            <a:endParaRPr lang="en-US" altLang="en-US" sz="2800" b="1" dirty="0"/>
          </a:p>
          <a:p>
            <a:pPr algn="ctr" eaLnBrk="1" hangingPunct="1"/>
            <a:r>
              <a:rPr lang="en-US" altLang="en-US" sz="2800" i="1" dirty="0"/>
              <a:t>“In the days of those kings the God of heaven will set up a kingdom which will never be destroyed, and that kingdom will not be left for another people; it will crush and put an end to all these kingdoms, but it will itself endure forever.” </a:t>
            </a:r>
            <a:r>
              <a:rPr lang="en-US" altLang="en-US" sz="2800" b="1" dirty="0">
                <a:solidFill>
                  <a:srgbClr val="0000FF"/>
                </a:solidFill>
              </a:rPr>
              <a:t>(Daniel 2:44)</a:t>
            </a:r>
          </a:p>
        </p:txBody>
      </p:sp>
    </p:spTree>
    <p:extLst>
      <p:ext uri="{BB962C8B-B14F-4D97-AF65-F5344CB8AC3E}">
        <p14:creationId xmlns:p14="http://schemas.microsoft.com/office/powerpoint/2010/main" val="256677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1000"/>
                                        <p:tgtEl>
                                          <p:spTgt spid="6150">
                                            <p:txEl>
                                              <p:pRg st="0" end="0"/>
                                            </p:txEl>
                                          </p:spTgt>
                                        </p:tgtEl>
                                      </p:cBhvr>
                                    </p:animEffect>
                                    <p:anim calcmode="lin" valueType="num">
                                      <p:cBhvr>
                                        <p:cTn id="8" dur="1000" fill="hold"/>
                                        <p:tgtEl>
                                          <p:spTgt spid="61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50">
                                            <p:txEl>
                                              <p:pRg st="2" end="2"/>
                                            </p:txEl>
                                          </p:spTgt>
                                        </p:tgtEl>
                                        <p:attrNameLst>
                                          <p:attrName>style.visibility</p:attrName>
                                        </p:attrNameLst>
                                      </p:cBhvr>
                                      <p:to>
                                        <p:strVal val="visible"/>
                                      </p:to>
                                    </p:set>
                                    <p:animEffect transition="in" filter="fade">
                                      <p:cBhvr>
                                        <p:cTn id="14" dur="1000"/>
                                        <p:tgtEl>
                                          <p:spTgt spid="6150">
                                            <p:txEl>
                                              <p:pRg st="2" end="2"/>
                                            </p:txEl>
                                          </p:spTgt>
                                        </p:tgtEl>
                                      </p:cBhvr>
                                    </p:animEffect>
                                    <p:anim calcmode="lin" valueType="num">
                                      <p:cBhvr>
                                        <p:cTn id="15" dur="1000" fill="hold"/>
                                        <p:tgtEl>
                                          <p:spTgt spid="615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2B396-5548-103E-7A34-8E36ED5FC0E3}"/>
              </a:ext>
            </a:extLst>
          </p:cNvPr>
          <p:cNvSpPr/>
          <p:nvPr/>
        </p:nvSpPr>
        <p:spPr>
          <a:xfrm>
            <a:off x="-4764"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6149" name="TextBox 4">
            <a:extLst>
              <a:ext uri="{FF2B5EF4-FFF2-40B4-BE49-F238E27FC236}">
                <a16:creationId xmlns:a16="http://schemas.microsoft.com/office/drawing/2014/main" id="{7176C35E-342C-86DC-2489-C99523DB2A33}"/>
              </a:ext>
            </a:extLst>
          </p:cNvPr>
          <p:cNvSpPr txBox="1">
            <a:spLocks noChangeArrowheads="1"/>
          </p:cNvSpPr>
          <p:nvPr/>
        </p:nvSpPr>
        <p:spPr bwMode="auto">
          <a:xfrm>
            <a:off x="-4764" y="258634"/>
            <a:ext cx="90308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latin typeface="Lucida Handwriting" panose="03010101010101010101" pitchFamily="66" charset="0"/>
              </a:rPr>
              <a:t>When and where did the New Testament church begin?</a:t>
            </a:r>
          </a:p>
        </p:txBody>
      </p:sp>
      <p:sp>
        <p:nvSpPr>
          <p:cNvPr id="6150" name="TextBox 5">
            <a:extLst>
              <a:ext uri="{FF2B5EF4-FFF2-40B4-BE49-F238E27FC236}">
                <a16:creationId xmlns:a16="http://schemas.microsoft.com/office/drawing/2014/main" id="{ECEC9FBE-F73B-617A-213E-ADDBB6111F72}"/>
              </a:ext>
            </a:extLst>
          </p:cNvPr>
          <p:cNvSpPr txBox="1">
            <a:spLocks noChangeArrowheads="1"/>
          </p:cNvSpPr>
          <p:nvPr/>
        </p:nvSpPr>
        <p:spPr bwMode="auto">
          <a:xfrm>
            <a:off x="328611" y="1302388"/>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t>Jesus promised that He would build His church.</a:t>
            </a:r>
          </a:p>
          <a:p>
            <a:pPr algn="ctr" eaLnBrk="1" hangingPunct="1"/>
            <a:r>
              <a:rPr lang="en-US" altLang="en-US" sz="2800" b="1" dirty="0"/>
              <a:t> </a:t>
            </a:r>
            <a:r>
              <a:rPr lang="en-US" altLang="en-US" sz="2800" i="1" dirty="0"/>
              <a:t>“I also say to you that you are Peter, and upon this rock I will build My church; and the gates of Hades will not overpower it.” </a:t>
            </a:r>
            <a:r>
              <a:rPr lang="en-US" altLang="en-US" sz="2800" b="1" dirty="0">
                <a:solidFill>
                  <a:srgbClr val="0000FF"/>
                </a:solidFill>
              </a:rPr>
              <a:t>(Matthew 16:18)</a:t>
            </a:r>
          </a:p>
          <a:p>
            <a:endParaRPr lang="en-US" altLang="en-US" sz="2800" b="1" dirty="0"/>
          </a:p>
          <a:p>
            <a:r>
              <a:rPr lang="en-US" altLang="en-US" sz="2800" b="1" dirty="0"/>
              <a:t>Jesus said His kingdom would be established in the lifetime of those listening.</a:t>
            </a:r>
          </a:p>
          <a:p>
            <a:pPr algn="ctr" eaLnBrk="1" hangingPunct="1"/>
            <a:r>
              <a:rPr lang="en-US" altLang="en-US" sz="2800" i="1" dirty="0"/>
              <a:t>“And Jesus was saying to them, ‘Truly I say to you, there are some of those who are standing here who will not taste death until they see the kingdom of God after it has come with power.’” </a:t>
            </a:r>
            <a:r>
              <a:rPr lang="en-US" altLang="en-US" sz="2800" b="1" dirty="0">
                <a:solidFill>
                  <a:srgbClr val="0000FF"/>
                </a:solidFill>
              </a:rPr>
              <a:t>(Mark 9:1)</a:t>
            </a:r>
          </a:p>
        </p:txBody>
      </p:sp>
    </p:spTree>
    <p:extLst>
      <p:ext uri="{BB962C8B-B14F-4D97-AF65-F5344CB8AC3E}">
        <p14:creationId xmlns:p14="http://schemas.microsoft.com/office/powerpoint/2010/main" val="96923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1000"/>
                                        <p:tgtEl>
                                          <p:spTgt spid="6150">
                                            <p:txEl>
                                              <p:pRg st="0" end="0"/>
                                            </p:txEl>
                                          </p:spTgt>
                                        </p:tgtEl>
                                      </p:cBhvr>
                                    </p:animEffect>
                                    <p:anim calcmode="lin" valueType="num">
                                      <p:cBhvr>
                                        <p:cTn id="8" dur="1000" fill="hold"/>
                                        <p:tgtEl>
                                          <p:spTgt spid="61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50">
                                            <p:txEl>
                                              <p:pRg st="1" end="1"/>
                                            </p:txEl>
                                          </p:spTgt>
                                        </p:tgtEl>
                                        <p:attrNameLst>
                                          <p:attrName>style.visibility</p:attrName>
                                        </p:attrNameLst>
                                      </p:cBhvr>
                                      <p:to>
                                        <p:strVal val="visible"/>
                                      </p:to>
                                    </p:set>
                                    <p:animEffect transition="in" filter="fade">
                                      <p:cBhvr>
                                        <p:cTn id="14" dur="1000"/>
                                        <p:tgtEl>
                                          <p:spTgt spid="6150">
                                            <p:txEl>
                                              <p:pRg st="1" end="1"/>
                                            </p:txEl>
                                          </p:spTgt>
                                        </p:tgtEl>
                                      </p:cBhvr>
                                    </p:animEffect>
                                    <p:anim calcmode="lin" valueType="num">
                                      <p:cBhvr>
                                        <p:cTn id="15" dur="1000" fill="hold"/>
                                        <p:tgtEl>
                                          <p:spTgt spid="61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50">
                                            <p:txEl>
                                              <p:pRg st="3" end="3"/>
                                            </p:txEl>
                                          </p:spTgt>
                                        </p:tgtEl>
                                        <p:attrNameLst>
                                          <p:attrName>style.visibility</p:attrName>
                                        </p:attrNameLst>
                                      </p:cBhvr>
                                      <p:to>
                                        <p:strVal val="visible"/>
                                      </p:to>
                                    </p:set>
                                    <p:animEffect transition="in" filter="fade">
                                      <p:cBhvr>
                                        <p:cTn id="21" dur="1000"/>
                                        <p:tgtEl>
                                          <p:spTgt spid="6150">
                                            <p:txEl>
                                              <p:pRg st="3" end="3"/>
                                            </p:txEl>
                                          </p:spTgt>
                                        </p:tgtEl>
                                      </p:cBhvr>
                                    </p:animEffect>
                                    <p:anim calcmode="lin" valueType="num">
                                      <p:cBhvr>
                                        <p:cTn id="22" dur="1000" fill="hold"/>
                                        <p:tgtEl>
                                          <p:spTgt spid="615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1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50">
                                            <p:txEl>
                                              <p:pRg st="4" end="4"/>
                                            </p:txEl>
                                          </p:spTgt>
                                        </p:tgtEl>
                                        <p:attrNameLst>
                                          <p:attrName>style.visibility</p:attrName>
                                        </p:attrNameLst>
                                      </p:cBhvr>
                                      <p:to>
                                        <p:strVal val="visible"/>
                                      </p:to>
                                    </p:set>
                                    <p:animEffect transition="in" filter="fade">
                                      <p:cBhvr>
                                        <p:cTn id="28" dur="1000"/>
                                        <p:tgtEl>
                                          <p:spTgt spid="6150">
                                            <p:txEl>
                                              <p:pRg st="4" end="4"/>
                                            </p:txEl>
                                          </p:spTgt>
                                        </p:tgtEl>
                                      </p:cBhvr>
                                    </p:animEffect>
                                    <p:anim calcmode="lin" valueType="num">
                                      <p:cBhvr>
                                        <p:cTn id="29" dur="1000" fill="hold"/>
                                        <p:tgtEl>
                                          <p:spTgt spid="615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15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2B396-5548-103E-7A34-8E36ED5FC0E3}"/>
              </a:ext>
            </a:extLst>
          </p:cNvPr>
          <p:cNvSpPr/>
          <p:nvPr/>
        </p:nvSpPr>
        <p:spPr>
          <a:xfrm>
            <a:off x="-4764"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6149" name="TextBox 4">
            <a:extLst>
              <a:ext uri="{FF2B5EF4-FFF2-40B4-BE49-F238E27FC236}">
                <a16:creationId xmlns:a16="http://schemas.microsoft.com/office/drawing/2014/main" id="{7176C35E-342C-86DC-2489-C99523DB2A33}"/>
              </a:ext>
            </a:extLst>
          </p:cNvPr>
          <p:cNvSpPr txBox="1">
            <a:spLocks noChangeArrowheads="1"/>
          </p:cNvSpPr>
          <p:nvPr/>
        </p:nvSpPr>
        <p:spPr bwMode="auto">
          <a:xfrm>
            <a:off x="-4764" y="258634"/>
            <a:ext cx="90308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latin typeface="Lucida Handwriting" panose="03010101010101010101" pitchFamily="66" charset="0"/>
              </a:rPr>
              <a:t>When and where did the New Testament church begin?</a:t>
            </a:r>
          </a:p>
        </p:txBody>
      </p:sp>
      <p:sp>
        <p:nvSpPr>
          <p:cNvPr id="6150" name="TextBox 5">
            <a:extLst>
              <a:ext uri="{FF2B5EF4-FFF2-40B4-BE49-F238E27FC236}">
                <a16:creationId xmlns:a16="http://schemas.microsoft.com/office/drawing/2014/main" id="{ECEC9FBE-F73B-617A-213E-ADDBB6111F72}"/>
              </a:ext>
            </a:extLst>
          </p:cNvPr>
          <p:cNvSpPr txBox="1">
            <a:spLocks noChangeArrowheads="1"/>
          </p:cNvSpPr>
          <p:nvPr/>
        </p:nvSpPr>
        <p:spPr bwMode="auto">
          <a:xfrm>
            <a:off x="328611" y="1212741"/>
            <a:ext cx="84772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00" b="1" dirty="0"/>
              <a:t>The resurrected Christ said it would begin in Jerusalem.</a:t>
            </a:r>
          </a:p>
          <a:p>
            <a:pPr algn="ctr" eaLnBrk="1" hangingPunct="1"/>
            <a:r>
              <a:rPr lang="en-US" altLang="en-US" sz="2600" b="1" dirty="0"/>
              <a:t> </a:t>
            </a:r>
            <a:r>
              <a:rPr lang="en-US" altLang="en-US" sz="2600" i="1" dirty="0"/>
              <a:t>“Now He said to them, ‘These are My words which I spoke to you while I was still with you, that all things which are written about Me in the Law of Moses and the Prophets and the Psalms must be fulfilled.’ Then He opened their minds to understand the Scriptures, and He said to them, ‘Thus it is written, that the Christ would suffer and rise again from the dead the third day, and that repentance for forgiveness of sins would be proclaimed in His name to all the nations, beginning from Jerusalem. You are witnesses of these things. And behold, I am sending forth the promise of My Father upon you; but you are to stay in the city until you are clothed with power from on high.’”</a:t>
            </a:r>
            <a:r>
              <a:rPr lang="en-US" altLang="en-US" sz="2600" dirty="0"/>
              <a:t> </a:t>
            </a:r>
            <a:r>
              <a:rPr lang="en-US" altLang="en-US" sz="2600" b="1" dirty="0">
                <a:solidFill>
                  <a:srgbClr val="0000FF"/>
                </a:solidFill>
              </a:rPr>
              <a:t>(Luke 24:44-49)</a:t>
            </a:r>
          </a:p>
        </p:txBody>
      </p:sp>
    </p:spTree>
    <p:extLst>
      <p:ext uri="{BB962C8B-B14F-4D97-AF65-F5344CB8AC3E}">
        <p14:creationId xmlns:p14="http://schemas.microsoft.com/office/powerpoint/2010/main" val="83527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1000"/>
                                        <p:tgtEl>
                                          <p:spTgt spid="6150">
                                            <p:txEl>
                                              <p:pRg st="0" end="0"/>
                                            </p:txEl>
                                          </p:spTgt>
                                        </p:tgtEl>
                                      </p:cBhvr>
                                    </p:animEffect>
                                    <p:anim calcmode="lin" valueType="num">
                                      <p:cBhvr>
                                        <p:cTn id="8" dur="1000" fill="hold"/>
                                        <p:tgtEl>
                                          <p:spTgt spid="61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50">
                                            <p:txEl>
                                              <p:pRg st="1" end="1"/>
                                            </p:txEl>
                                          </p:spTgt>
                                        </p:tgtEl>
                                        <p:attrNameLst>
                                          <p:attrName>style.visibility</p:attrName>
                                        </p:attrNameLst>
                                      </p:cBhvr>
                                      <p:to>
                                        <p:strVal val="visible"/>
                                      </p:to>
                                    </p:set>
                                    <p:animEffect transition="in" filter="fade">
                                      <p:cBhvr>
                                        <p:cTn id="14" dur="1000"/>
                                        <p:tgtEl>
                                          <p:spTgt spid="6150">
                                            <p:txEl>
                                              <p:pRg st="1" end="1"/>
                                            </p:txEl>
                                          </p:spTgt>
                                        </p:tgtEl>
                                      </p:cBhvr>
                                    </p:animEffect>
                                    <p:anim calcmode="lin" valueType="num">
                                      <p:cBhvr>
                                        <p:cTn id="15" dur="1000" fill="hold"/>
                                        <p:tgtEl>
                                          <p:spTgt spid="61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2B396-5548-103E-7A34-8E36ED5FC0E3}"/>
              </a:ext>
            </a:extLst>
          </p:cNvPr>
          <p:cNvSpPr/>
          <p:nvPr/>
        </p:nvSpPr>
        <p:spPr>
          <a:xfrm>
            <a:off x="-4764"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6149" name="TextBox 4">
            <a:extLst>
              <a:ext uri="{FF2B5EF4-FFF2-40B4-BE49-F238E27FC236}">
                <a16:creationId xmlns:a16="http://schemas.microsoft.com/office/drawing/2014/main" id="{7176C35E-342C-86DC-2489-C99523DB2A33}"/>
              </a:ext>
            </a:extLst>
          </p:cNvPr>
          <p:cNvSpPr txBox="1">
            <a:spLocks noChangeArrowheads="1"/>
          </p:cNvSpPr>
          <p:nvPr/>
        </p:nvSpPr>
        <p:spPr bwMode="auto">
          <a:xfrm>
            <a:off x="-4764" y="258634"/>
            <a:ext cx="90308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latin typeface="Lucida Handwriting" panose="03010101010101010101" pitchFamily="66" charset="0"/>
              </a:rPr>
              <a:t>When and where did the New Testament church begin?</a:t>
            </a:r>
          </a:p>
        </p:txBody>
      </p:sp>
      <p:sp>
        <p:nvSpPr>
          <p:cNvPr id="6150" name="TextBox 5">
            <a:extLst>
              <a:ext uri="{FF2B5EF4-FFF2-40B4-BE49-F238E27FC236}">
                <a16:creationId xmlns:a16="http://schemas.microsoft.com/office/drawing/2014/main" id="{ECEC9FBE-F73B-617A-213E-ADDBB6111F72}"/>
              </a:ext>
            </a:extLst>
          </p:cNvPr>
          <p:cNvSpPr txBox="1">
            <a:spLocks noChangeArrowheads="1"/>
          </p:cNvSpPr>
          <p:nvPr/>
        </p:nvSpPr>
        <p:spPr bwMode="auto">
          <a:xfrm>
            <a:off x="117873" y="1212741"/>
            <a:ext cx="890825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dirty="0"/>
              <a:t>The Lord’s church began on the Day of Pentecost in Jerusalem.</a:t>
            </a:r>
          </a:p>
          <a:p>
            <a:pPr algn="ctr" eaLnBrk="1" hangingPunct="1"/>
            <a:r>
              <a:rPr lang="en-US" altLang="en-US" sz="2400" dirty="0"/>
              <a:t> </a:t>
            </a:r>
            <a:r>
              <a:rPr lang="en-US" altLang="en-US" sz="2400" i="1" dirty="0"/>
              <a:t>“‘Therefore let all the house of Israel know for certain that God has made Him both Lord and Christ – this Jesus whom you crucified.’ Now when they heard this, they were pierced to the heart, and said to Peter and the rest of the apostles, ‘Brethren, what shall we do?’ Peter said to them, ‘Repent, and each of you be baptized in the name of Jesus Christ for the forgiveness of your sins; and you will receive the gift of the Holy Spirit. For the promise is for you and your children and for all who are far off, as many as the Lord our God will call to Himself.’ And with many other words he solemnly testified and kept on exhorting them, saying, ‘Be saved from this perverse generation!’ So then, those who had received his word were baptized; and that day there were added about three thousand souls. They were continually devoting themselves to the apostles’ teaching and to fellowship, to the breaking of bread and to prayer.” </a:t>
            </a:r>
            <a:r>
              <a:rPr lang="en-US" altLang="en-US" sz="2400" b="1" dirty="0">
                <a:solidFill>
                  <a:srgbClr val="0000FF"/>
                </a:solidFill>
              </a:rPr>
              <a:t>(Acts 2:36-42)</a:t>
            </a:r>
            <a:endParaRPr lang="en-US" altLang="en-US" sz="2400" b="1" i="1" dirty="0">
              <a:solidFill>
                <a:srgbClr val="0000FF"/>
              </a:solidFill>
            </a:endParaRPr>
          </a:p>
        </p:txBody>
      </p:sp>
    </p:spTree>
    <p:extLst>
      <p:ext uri="{BB962C8B-B14F-4D97-AF65-F5344CB8AC3E}">
        <p14:creationId xmlns:p14="http://schemas.microsoft.com/office/powerpoint/2010/main" val="279399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1000"/>
                                        <p:tgtEl>
                                          <p:spTgt spid="6150">
                                            <p:txEl>
                                              <p:pRg st="0" end="0"/>
                                            </p:txEl>
                                          </p:spTgt>
                                        </p:tgtEl>
                                      </p:cBhvr>
                                    </p:animEffect>
                                    <p:anim calcmode="lin" valueType="num">
                                      <p:cBhvr>
                                        <p:cTn id="8" dur="1000" fill="hold"/>
                                        <p:tgtEl>
                                          <p:spTgt spid="61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50">
                                            <p:txEl>
                                              <p:pRg st="1" end="1"/>
                                            </p:txEl>
                                          </p:spTgt>
                                        </p:tgtEl>
                                        <p:attrNameLst>
                                          <p:attrName>style.visibility</p:attrName>
                                        </p:attrNameLst>
                                      </p:cBhvr>
                                      <p:to>
                                        <p:strVal val="visible"/>
                                      </p:to>
                                    </p:set>
                                    <p:animEffect transition="in" filter="fade">
                                      <p:cBhvr>
                                        <p:cTn id="14" dur="1000"/>
                                        <p:tgtEl>
                                          <p:spTgt spid="6150">
                                            <p:txEl>
                                              <p:pRg st="1" end="1"/>
                                            </p:txEl>
                                          </p:spTgt>
                                        </p:tgtEl>
                                      </p:cBhvr>
                                    </p:animEffect>
                                    <p:anim calcmode="lin" valueType="num">
                                      <p:cBhvr>
                                        <p:cTn id="15" dur="1000" fill="hold"/>
                                        <p:tgtEl>
                                          <p:spTgt spid="61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7F2FB5-7B45-F58F-CEDF-C3691166BFC9}"/>
              </a:ext>
            </a:extLst>
          </p:cNvPr>
          <p:cNvSpPr/>
          <p:nvPr/>
        </p:nvSpPr>
        <p:spPr>
          <a:xfrm>
            <a:off x="-4762"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8197" name="TextBox 4">
            <a:extLst>
              <a:ext uri="{FF2B5EF4-FFF2-40B4-BE49-F238E27FC236}">
                <a16:creationId xmlns:a16="http://schemas.microsoft.com/office/drawing/2014/main" id="{24581958-92BF-B5D2-132E-9A9D0894594E}"/>
              </a:ext>
            </a:extLst>
          </p:cNvPr>
          <p:cNvSpPr txBox="1">
            <a:spLocks noChangeArrowheads="1"/>
          </p:cNvSpPr>
          <p:nvPr/>
        </p:nvSpPr>
        <p:spPr bwMode="auto">
          <a:xfrm>
            <a:off x="51793" y="152549"/>
            <a:ext cx="903089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What or who is the founder and foundation of the church?</a:t>
            </a:r>
          </a:p>
        </p:txBody>
      </p:sp>
      <p:sp>
        <p:nvSpPr>
          <p:cNvPr id="8198" name="TextBox 5">
            <a:extLst>
              <a:ext uri="{FF2B5EF4-FFF2-40B4-BE49-F238E27FC236}">
                <a16:creationId xmlns:a16="http://schemas.microsoft.com/office/drawing/2014/main" id="{8206513C-CD29-5359-D173-B60AE2EB5C02}"/>
              </a:ext>
            </a:extLst>
          </p:cNvPr>
          <p:cNvSpPr txBox="1">
            <a:spLocks noChangeArrowheads="1"/>
          </p:cNvSpPr>
          <p:nvPr/>
        </p:nvSpPr>
        <p:spPr bwMode="auto">
          <a:xfrm>
            <a:off x="328613" y="1416430"/>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t>Jesus promised that He would build His church “upon this rock.” The “rock” was the testimony just spoken by Peter that Jesus is the Christ, the Son of the living God.</a:t>
            </a:r>
          </a:p>
          <a:p>
            <a:pPr algn="ctr" eaLnBrk="1" hangingPunct="1"/>
            <a:r>
              <a:rPr lang="en-US" altLang="en-US" sz="2800" b="1" dirty="0"/>
              <a:t> </a:t>
            </a:r>
          </a:p>
          <a:p>
            <a:pPr algn="ctr" eaLnBrk="1" hangingPunct="1"/>
            <a:r>
              <a:rPr lang="en-US" altLang="en-US" sz="2800" i="1" dirty="0"/>
              <a:t>“He said to them, ‘But who do you say that I am?’ Simon Peter answered, ‘You are the Christ, the Son of the living God.’ And Jesus said to him, ‘Blessed are you, Simon </a:t>
            </a:r>
            <a:r>
              <a:rPr lang="en-US" altLang="en-US" sz="2800" i="1" dirty="0" err="1"/>
              <a:t>Barjona</a:t>
            </a:r>
            <a:r>
              <a:rPr lang="en-US" altLang="en-US" sz="2800" i="1" dirty="0"/>
              <a:t>, because flesh and blood did not reveal this to you, but My Father who is in heaven. I also say to you that you are Peter, and upon this rock I will build My church; and the gates of Hades will not overpower it.” </a:t>
            </a:r>
            <a:r>
              <a:rPr lang="en-US" altLang="en-US" sz="2800" b="1" dirty="0">
                <a:solidFill>
                  <a:srgbClr val="0000FF"/>
                </a:solidFill>
              </a:rPr>
              <a:t>(Matthew 16:15-18)</a:t>
            </a:r>
          </a:p>
        </p:txBody>
      </p:sp>
    </p:spTree>
    <p:extLst>
      <p:ext uri="{BB962C8B-B14F-4D97-AF65-F5344CB8AC3E}">
        <p14:creationId xmlns:p14="http://schemas.microsoft.com/office/powerpoint/2010/main" val="343060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fade">
                                      <p:cBhvr>
                                        <p:cTn id="7" dur="1000"/>
                                        <p:tgtEl>
                                          <p:spTgt spid="8198">
                                            <p:txEl>
                                              <p:pRg st="0" end="0"/>
                                            </p:txEl>
                                          </p:spTgt>
                                        </p:tgtEl>
                                      </p:cBhvr>
                                    </p:animEffect>
                                    <p:anim calcmode="lin" valueType="num">
                                      <p:cBhvr>
                                        <p:cTn id="8" dur="1000" fill="hold"/>
                                        <p:tgtEl>
                                          <p:spTgt spid="81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8">
                                            <p:txEl>
                                              <p:pRg st="2" end="2"/>
                                            </p:txEl>
                                          </p:spTgt>
                                        </p:tgtEl>
                                        <p:attrNameLst>
                                          <p:attrName>style.visibility</p:attrName>
                                        </p:attrNameLst>
                                      </p:cBhvr>
                                      <p:to>
                                        <p:strVal val="visible"/>
                                      </p:to>
                                    </p:set>
                                    <p:animEffect transition="in" filter="fade">
                                      <p:cBhvr>
                                        <p:cTn id="14" dur="1000"/>
                                        <p:tgtEl>
                                          <p:spTgt spid="8198">
                                            <p:txEl>
                                              <p:pRg st="2" end="2"/>
                                            </p:txEl>
                                          </p:spTgt>
                                        </p:tgtEl>
                                      </p:cBhvr>
                                    </p:animEffect>
                                    <p:anim calcmode="lin" valueType="num">
                                      <p:cBhvr>
                                        <p:cTn id="15" dur="1000" fill="hold"/>
                                        <p:tgtEl>
                                          <p:spTgt spid="819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7F2FB5-7B45-F58F-CEDF-C3691166BFC9}"/>
              </a:ext>
            </a:extLst>
          </p:cNvPr>
          <p:cNvSpPr/>
          <p:nvPr/>
        </p:nvSpPr>
        <p:spPr>
          <a:xfrm>
            <a:off x="-4762"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8197" name="TextBox 4">
            <a:extLst>
              <a:ext uri="{FF2B5EF4-FFF2-40B4-BE49-F238E27FC236}">
                <a16:creationId xmlns:a16="http://schemas.microsoft.com/office/drawing/2014/main" id="{24581958-92BF-B5D2-132E-9A9D0894594E}"/>
              </a:ext>
            </a:extLst>
          </p:cNvPr>
          <p:cNvSpPr txBox="1">
            <a:spLocks noChangeArrowheads="1"/>
          </p:cNvSpPr>
          <p:nvPr/>
        </p:nvSpPr>
        <p:spPr bwMode="auto">
          <a:xfrm>
            <a:off x="51793" y="152549"/>
            <a:ext cx="903089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What or who is the founder and foundation of the church?</a:t>
            </a:r>
          </a:p>
        </p:txBody>
      </p:sp>
      <p:sp>
        <p:nvSpPr>
          <p:cNvPr id="8198" name="TextBox 5">
            <a:extLst>
              <a:ext uri="{FF2B5EF4-FFF2-40B4-BE49-F238E27FC236}">
                <a16:creationId xmlns:a16="http://schemas.microsoft.com/office/drawing/2014/main" id="{8206513C-CD29-5359-D173-B60AE2EB5C02}"/>
              </a:ext>
            </a:extLst>
          </p:cNvPr>
          <p:cNvSpPr txBox="1">
            <a:spLocks noChangeArrowheads="1"/>
          </p:cNvSpPr>
          <p:nvPr/>
        </p:nvSpPr>
        <p:spPr bwMode="auto">
          <a:xfrm>
            <a:off x="328613" y="1306711"/>
            <a:ext cx="84772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00" b="1" dirty="0"/>
              <a:t>Jesus Christ was prophesied to be the corner stone of God’s kingdom.</a:t>
            </a:r>
          </a:p>
          <a:p>
            <a:pPr algn="ctr" eaLnBrk="1" hangingPunct="1"/>
            <a:r>
              <a:rPr lang="en-US" altLang="en-US" sz="2600" i="1" dirty="0"/>
              <a:t>“Open to me the gates of righteousness; I shall enter through them, I shall give thanks to the Lord. This is the gate of the Lord; The righteous will enter through it. I shall give thanks to You, for You have answered me, and You have become my salvation. The stone which the builders rejected has become </a:t>
            </a:r>
            <a:r>
              <a:rPr lang="en-US" altLang="en-US" sz="2600" b="1" i="1" dirty="0"/>
              <a:t>the chief corner stone</a:t>
            </a:r>
            <a:r>
              <a:rPr lang="en-US" altLang="en-US" sz="2600" i="1" dirty="0"/>
              <a:t>. This is the Lord’s doing; It is marvelous in our eyes. This is the day which the Lord has made; Let us rejoice and be glad in it.” </a:t>
            </a:r>
            <a:r>
              <a:rPr lang="en-US" altLang="en-US" sz="2600" b="1" dirty="0">
                <a:solidFill>
                  <a:srgbClr val="0000FF"/>
                </a:solidFill>
              </a:rPr>
              <a:t>(Psalms 118:19-24)</a:t>
            </a:r>
          </a:p>
          <a:p>
            <a:pPr algn="ctr" eaLnBrk="1" hangingPunct="1"/>
            <a:endParaRPr lang="en-US" altLang="en-US" sz="2600" dirty="0"/>
          </a:p>
          <a:p>
            <a:pPr eaLnBrk="1" hangingPunct="1"/>
            <a:r>
              <a:rPr lang="en-US" altLang="en-US" sz="2600" dirty="0"/>
              <a:t>Note: Jesus quoted this verse in Matthew 21:42, Mark 12:10, and Luke 20:17</a:t>
            </a:r>
          </a:p>
        </p:txBody>
      </p:sp>
    </p:spTree>
    <p:extLst>
      <p:ext uri="{BB962C8B-B14F-4D97-AF65-F5344CB8AC3E}">
        <p14:creationId xmlns:p14="http://schemas.microsoft.com/office/powerpoint/2010/main" val="421209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fade">
                                      <p:cBhvr>
                                        <p:cTn id="7" dur="1000"/>
                                        <p:tgtEl>
                                          <p:spTgt spid="8198">
                                            <p:txEl>
                                              <p:pRg st="0" end="0"/>
                                            </p:txEl>
                                          </p:spTgt>
                                        </p:tgtEl>
                                      </p:cBhvr>
                                    </p:animEffect>
                                    <p:anim calcmode="lin" valueType="num">
                                      <p:cBhvr>
                                        <p:cTn id="8" dur="1000" fill="hold"/>
                                        <p:tgtEl>
                                          <p:spTgt spid="81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8">
                                            <p:txEl>
                                              <p:pRg st="1" end="1"/>
                                            </p:txEl>
                                          </p:spTgt>
                                        </p:tgtEl>
                                        <p:attrNameLst>
                                          <p:attrName>style.visibility</p:attrName>
                                        </p:attrNameLst>
                                      </p:cBhvr>
                                      <p:to>
                                        <p:strVal val="visible"/>
                                      </p:to>
                                    </p:set>
                                    <p:animEffect transition="in" filter="fade">
                                      <p:cBhvr>
                                        <p:cTn id="14" dur="1000"/>
                                        <p:tgtEl>
                                          <p:spTgt spid="8198">
                                            <p:txEl>
                                              <p:pRg st="1" end="1"/>
                                            </p:txEl>
                                          </p:spTgt>
                                        </p:tgtEl>
                                      </p:cBhvr>
                                    </p:animEffect>
                                    <p:anim calcmode="lin" valueType="num">
                                      <p:cBhvr>
                                        <p:cTn id="15" dur="1000" fill="hold"/>
                                        <p:tgtEl>
                                          <p:spTgt spid="819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198">
                                            <p:txEl>
                                              <p:pRg st="3" end="3"/>
                                            </p:txEl>
                                          </p:spTgt>
                                        </p:tgtEl>
                                        <p:attrNameLst>
                                          <p:attrName>style.visibility</p:attrName>
                                        </p:attrNameLst>
                                      </p:cBhvr>
                                      <p:to>
                                        <p:strVal val="visible"/>
                                      </p:to>
                                    </p:set>
                                    <p:animEffect transition="in" filter="fade">
                                      <p:cBhvr>
                                        <p:cTn id="19" dur="1000"/>
                                        <p:tgtEl>
                                          <p:spTgt spid="8198">
                                            <p:txEl>
                                              <p:pRg st="3" end="3"/>
                                            </p:txEl>
                                          </p:spTgt>
                                        </p:tgtEl>
                                      </p:cBhvr>
                                    </p:animEffect>
                                    <p:anim calcmode="lin" valueType="num">
                                      <p:cBhvr>
                                        <p:cTn id="20" dur="1000" fill="hold"/>
                                        <p:tgtEl>
                                          <p:spTgt spid="819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19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7F2FB5-7B45-F58F-CEDF-C3691166BFC9}"/>
              </a:ext>
            </a:extLst>
          </p:cNvPr>
          <p:cNvSpPr/>
          <p:nvPr/>
        </p:nvSpPr>
        <p:spPr>
          <a:xfrm>
            <a:off x="-4762" y="0"/>
            <a:ext cx="9144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dirty="0">
              <a:solidFill>
                <a:schemeClr val="tx1"/>
              </a:solidFill>
            </a:endParaRPr>
          </a:p>
        </p:txBody>
      </p:sp>
      <p:sp>
        <p:nvSpPr>
          <p:cNvPr id="8197" name="TextBox 4">
            <a:extLst>
              <a:ext uri="{FF2B5EF4-FFF2-40B4-BE49-F238E27FC236}">
                <a16:creationId xmlns:a16="http://schemas.microsoft.com/office/drawing/2014/main" id="{24581958-92BF-B5D2-132E-9A9D0894594E}"/>
              </a:ext>
            </a:extLst>
          </p:cNvPr>
          <p:cNvSpPr txBox="1">
            <a:spLocks noChangeArrowheads="1"/>
          </p:cNvSpPr>
          <p:nvPr/>
        </p:nvSpPr>
        <p:spPr bwMode="auto">
          <a:xfrm>
            <a:off x="51793" y="152549"/>
            <a:ext cx="903089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450" b="1" dirty="0">
                <a:latin typeface="Lucida Handwriting" panose="03010101010101010101" pitchFamily="66" charset="0"/>
              </a:rPr>
              <a:t>What or who is the founder and foundation of the church?</a:t>
            </a:r>
          </a:p>
        </p:txBody>
      </p:sp>
      <p:sp>
        <p:nvSpPr>
          <p:cNvPr id="8198" name="TextBox 5">
            <a:extLst>
              <a:ext uri="{FF2B5EF4-FFF2-40B4-BE49-F238E27FC236}">
                <a16:creationId xmlns:a16="http://schemas.microsoft.com/office/drawing/2014/main" id="{8206513C-CD29-5359-D173-B60AE2EB5C02}"/>
              </a:ext>
            </a:extLst>
          </p:cNvPr>
          <p:cNvSpPr txBox="1">
            <a:spLocks noChangeArrowheads="1"/>
          </p:cNvSpPr>
          <p:nvPr/>
        </p:nvSpPr>
        <p:spPr bwMode="auto">
          <a:xfrm>
            <a:off x="328613" y="1306711"/>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t>Paul taught that Jesus Christ is the corner stone of the household of God.</a:t>
            </a:r>
          </a:p>
          <a:p>
            <a:pPr algn="ctr" eaLnBrk="1" hangingPunct="1"/>
            <a:endParaRPr lang="en-US" altLang="en-US" sz="2800" dirty="0"/>
          </a:p>
          <a:p>
            <a:pPr algn="ctr" eaLnBrk="1" hangingPunct="1"/>
            <a:r>
              <a:rPr lang="en-US" altLang="en-US" sz="2800" dirty="0"/>
              <a:t>“</a:t>
            </a:r>
            <a:r>
              <a:rPr lang="en-US" altLang="en-US" sz="2800" i="1" dirty="0"/>
              <a:t>So then you are no longer strangers and aliens, but you are fellow citizens with the saints, and are of God’s household, having been built on the foundation of the apostles and prophets, Christ Jesus Himself being </a:t>
            </a:r>
            <a:r>
              <a:rPr lang="en-US" altLang="en-US" sz="2800" b="1" i="1" dirty="0"/>
              <a:t>the corner stone</a:t>
            </a:r>
            <a:r>
              <a:rPr lang="en-US" altLang="en-US" sz="2800" i="1" dirty="0"/>
              <a:t>, in whom the whole building, being fitted together, is growing into a holy temple in the Lord, in whom you also are being built together into a dwelling of God in the Spirit.” </a:t>
            </a:r>
            <a:r>
              <a:rPr lang="en-US" altLang="en-US" sz="2800" b="1" dirty="0">
                <a:solidFill>
                  <a:srgbClr val="0000FF"/>
                </a:solidFill>
              </a:rPr>
              <a:t>(Ephesians 2:19-22)</a:t>
            </a:r>
          </a:p>
        </p:txBody>
      </p:sp>
    </p:spTree>
    <p:extLst>
      <p:ext uri="{BB962C8B-B14F-4D97-AF65-F5344CB8AC3E}">
        <p14:creationId xmlns:p14="http://schemas.microsoft.com/office/powerpoint/2010/main" val="761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fade">
                                      <p:cBhvr>
                                        <p:cTn id="7" dur="1000"/>
                                        <p:tgtEl>
                                          <p:spTgt spid="8198">
                                            <p:txEl>
                                              <p:pRg st="0" end="0"/>
                                            </p:txEl>
                                          </p:spTgt>
                                        </p:tgtEl>
                                      </p:cBhvr>
                                    </p:animEffect>
                                    <p:anim calcmode="lin" valueType="num">
                                      <p:cBhvr>
                                        <p:cTn id="8" dur="1000" fill="hold"/>
                                        <p:tgtEl>
                                          <p:spTgt spid="81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8">
                                            <p:txEl>
                                              <p:pRg st="2" end="2"/>
                                            </p:txEl>
                                          </p:spTgt>
                                        </p:tgtEl>
                                        <p:attrNameLst>
                                          <p:attrName>style.visibility</p:attrName>
                                        </p:attrNameLst>
                                      </p:cBhvr>
                                      <p:to>
                                        <p:strVal val="visible"/>
                                      </p:to>
                                    </p:set>
                                    <p:animEffect transition="in" filter="fade">
                                      <p:cBhvr>
                                        <p:cTn id="14" dur="1000"/>
                                        <p:tgtEl>
                                          <p:spTgt spid="8198">
                                            <p:txEl>
                                              <p:pRg st="2" end="2"/>
                                            </p:txEl>
                                          </p:spTgt>
                                        </p:tgtEl>
                                      </p:cBhvr>
                                    </p:animEffect>
                                    <p:anim calcmode="lin" valueType="num">
                                      <p:cBhvr>
                                        <p:cTn id="15" dur="1000" fill="hold"/>
                                        <p:tgtEl>
                                          <p:spTgt spid="819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971</TotalTime>
  <Words>9341</Words>
  <Application>Microsoft Office PowerPoint</Application>
  <PresentationFormat>On-screen Show (4:3)</PresentationFormat>
  <Paragraphs>447</Paragraphs>
  <Slides>25</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Lucida Handwriting</vt:lpstr>
      <vt:lpstr>Calibri</vt:lpstr>
      <vt:lpstr>Avenir Next LT Pro</vt:lpstr>
      <vt:lpstr>The Hand Extrablack</vt:lpstr>
      <vt:lpstr>Sagona Book</vt:lpstr>
      <vt:lpstr>Arial Black</vt:lpstr>
      <vt:lpstr>Calibri Light</vt:lpstr>
      <vt:lpstr>Arial</vt:lpstr>
      <vt:lpstr>Verdana</vt:lpstr>
      <vt:lpstr>Office 2013 - 2022 Theme</vt:lpstr>
      <vt:lpstr>BlobVTI</vt:lpstr>
      <vt:lpstr>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OBEY THE GOSPEL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 FAQ Sheet (2)</dc:title>
  <dc:creator>Randy Childs; Stan Cox</dc:creator>
  <cp:lastModifiedBy>Richard Lidh</cp:lastModifiedBy>
  <cp:revision>52</cp:revision>
  <cp:lastPrinted>2024-04-07T04:36:23Z</cp:lastPrinted>
  <dcterms:created xsi:type="dcterms:W3CDTF">2017-10-26T22:41:50Z</dcterms:created>
  <dcterms:modified xsi:type="dcterms:W3CDTF">2024-04-07T04:36:57Z</dcterms:modified>
</cp:coreProperties>
</file>